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335" r:id="rId2"/>
    <p:sldId id="891" r:id="rId3"/>
    <p:sldId id="867" r:id="rId4"/>
    <p:sldId id="895" r:id="rId5"/>
    <p:sldId id="856" r:id="rId6"/>
    <p:sldId id="854" r:id="rId7"/>
    <p:sldId id="855" r:id="rId8"/>
    <p:sldId id="897" r:id="rId9"/>
    <p:sldId id="898" r:id="rId10"/>
    <p:sldId id="901" r:id="rId11"/>
    <p:sldId id="900" r:id="rId12"/>
    <p:sldId id="904" r:id="rId13"/>
    <p:sldId id="905" r:id="rId14"/>
    <p:sldId id="906" r:id="rId15"/>
    <p:sldId id="907" r:id="rId16"/>
    <p:sldId id="910" r:id="rId17"/>
    <p:sldId id="911" r:id="rId18"/>
    <p:sldId id="912" r:id="rId19"/>
    <p:sldId id="913" r:id="rId20"/>
    <p:sldId id="908" r:id="rId21"/>
    <p:sldId id="914" r:id="rId22"/>
    <p:sldId id="909" r:id="rId23"/>
    <p:sldId id="915" r:id="rId24"/>
    <p:sldId id="916" r:id="rId25"/>
    <p:sldId id="899" r:id="rId26"/>
    <p:sldId id="903" r:id="rId27"/>
  </p:sldIdLst>
  <p:sldSz cx="9144000" cy="6858000" type="screen4x3"/>
  <p:notesSz cx="6856413" cy="9750425"/>
  <p:defaultTextStyle>
    <a:defPPr>
      <a:defRPr lang="fr-FR"/>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FF"/>
    <a:srgbClr val="3A3AB9"/>
    <a:srgbClr val="0066FF"/>
    <a:srgbClr val="CC66FF"/>
    <a:srgbClr val="3399FF"/>
    <a:srgbClr val="FF0000"/>
    <a:srgbClr val="FFFF99"/>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4" d="100"/>
          <a:sy n="64" d="100"/>
        </p:scale>
        <p:origin x="257" y="26"/>
      </p:cViewPr>
      <p:guideLst>
        <p:guide orient="horz" pos="2160"/>
        <p:guide pos="2880"/>
      </p:guideLst>
    </p:cSldViewPr>
  </p:slideViewPr>
  <p:outlineViewPr>
    <p:cViewPr>
      <p:scale>
        <a:sx n="33" d="100"/>
        <a:sy n="33" d="100"/>
      </p:scale>
      <p:origin x="0" y="-30766"/>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9" d="100"/>
          <a:sy n="89" d="100"/>
        </p:scale>
        <p:origin x="-2262" y="-96"/>
      </p:cViewPr>
      <p:guideLst>
        <p:guide orient="horz" pos="3071"/>
        <p:guide pos="2160"/>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fr-FR"/>
          </a:p>
        </p:txBody>
      </p:sp>
      <p:sp>
        <p:nvSpPr>
          <p:cNvPr id="77827" name="Rectangle 3"/>
          <p:cNvSpPr>
            <a:spLocks noGrp="1" noChangeArrowheads="1"/>
          </p:cNvSpPr>
          <p:nvPr>
            <p:ph type="dt" sz="quarter" idx="1"/>
          </p:nvPr>
        </p:nvSpPr>
        <p:spPr bwMode="auto">
          <a:xfrm>
            <a:off x="3884613" y="0"/>
            <a:ext cx="2971800" cy="487363"/>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fr-FR"/>
          </a:p>
        </p:txBody>
      </p:sp>
      <p:sp>
        <p:nvSpPr>
          <p:cNvPr id="77828" name="Rectangle 4"/>
          <p:cNvSpPr>
            <a:spLocks noGrp="1" noChangeArrowheads="1"/>
          </p:cNvSpPr>
          <p:nvPr>
            <p:ph type="ftr" sz="quarter" idx="2"/>
          </p:nvPr>
        </p:nvSpPr>
        <p:spPr bwMode="auto">
          <a:xfrm>
            <a:off x="0" y="9263063"/>
            <a:ext cx="2971800" cy="487362"/>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fr-FR"/>
          </a:p>
        </p:txBody>
      </p:sp>
      <p:sp>
        <p:nvSpPr>
          <p:cNvPr id="77829" name="Rectangle 5"/>
          <p:cNvSpPr>
            <a:spLocks noGrp="1" noChangeArrowheads="1"/>
          </p:cNvSpPr>
          <p:nvPr>
            <p:ph type="sldNum" sz="quarter" idx="3"/>
          </p:nvPr>
        </p:nvSpPr>
        <p:spPr bwMode="auto">
          <a:xfrm>
            <a:off x="3884613" y="9263063"/>
            <a:ext cx="2971800" cy="487362"/>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E2E374EC-63F4-4C67-AC77-B3AA8C91BB98}" type="slidenum">
              <a:rPr lang="fr-FR"/>
              <a:pPr>
                <a:defRPr/>
              </a:pPr>
              <a:t>‹#›</a:t>
            </a:fld>
            <a:endParaRPr lang="fr-FR"/>
          </a:p>
        </p:txBody>
      </p:sp>
    </p:spTree>
    <p:extLst>
      <p:ext uri="{BB962C8B-B14F-4D97-AF65-F5344CB8AC3E}">
        <p14:creationId xmlns:p14="http://schemas.microsoft.com/office/powerpoint/2010/main" val="2577556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83331" name="Rectangle 3"/>
          <p:cNvSpPr>
            <a:spLocks noGrp="1" noChangeArrowheads="1"/>
          </p:cNvSpPr>
          <p:nvPr>
            <p:ph type="dt" idx="1"/>
          </p:nvPr>
        </p:nvSpPr>
        <p:spPr bwMode="auto">
          <a:xfrm>
            <a:off x="3883025"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3492" name="Rectangle 4"/>
          <p:cNvSpPr>
            <a:spLocks noGrp="1" noRot="1" noChangeAspect="1" noChangeArrowheads="1" noTextEdit="1"/>
          </p:cNvSpPr>
          <p:nvPr>
            <p:ph type="sldImg" idx="2"/>
          </p:nvPr>
        </p:nvSpPr>
        <p:spPr bwMode="auto">
          <a:xfrm>
            <a:off x="992188" y="731838"/>
            <a:ext cx="4872037" cy="36560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3" name="Rectangle 5"/>
          <p:cNvSpPr>
            <a:spLocks noGrp="1" noChangeArrowheads="1"/>
          </p:cNvSpPr>
          <p:nvPr>
            <p:ph type="body" sz="quarter" idx="3"/>
          </p:nvPr>
        </p:nvSpPr>
        <p:spPr bwMode="auto">
          <a:xfrm>
            <a:off x="685800" y="4630738"/>
            <a:ext cx="5484813" cy="4387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3334" name="Rectangle 6"/>
          <p:cNvSpPr>
            <a:spLocks noGrp="1" noChangeArrowheads="1"/>
          </p:cNvSpPr>
          <p:nvPr>
            <p:ph type="ftr" sz="quarter" idx="4"/>
          </p:nvPr>
        </p:nvSpPr>
        <p:spPr bwMode="auto">
          <a:xfrm>
            <a:off x="0" y="92614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83335" name="Rectangle 7"/>
          <p:cNvSpPr>
            <a:spLocks noGrp="1" noChangeArrowheads="1"/>
          </p:cNvSpPr>
          <p:nvPr>
            <p:ph type="sldNum" sz="quarter" idx="5"/>
          </p:nvPr>
        </p:nvSpPr>
        <p:spPr bwMode="auto">
          <a:xfrm>
            <a:off x="3883025" y="92614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D85C9E-1442-4DD2-B8AB-6D3BFF19971D}" type="slidenum">
              <a:rPr lang="en-US"/>
              <a:pPr>
                <a:defRPr/>
              </a:pPr>
              <a:t>‹#›</a:t>
            </a:fld>
            <a:endParaRPr lang="en-US"/>
          </a:p>
        </p:txBody>
      </p:sp>
    </p:spTree>
    <p:extLst>
      <p:ext uri="{BB962C8B-B14F-4D97-AF65-F5344CB8AC3E}">
        <p14:creationId xmlns:p14="http://schemas.microsoft.com/office/powerpoint/2010/main" val="1968850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88DE8C-8864-4870-9E3D-72E963B5E4E8}" type="slidenum">
              <a:rPr lang="en-US" smtClean="0"/>
              <a:pPr>
                <a:defRPr/>
              </a:pPr>
              <a:t>3</a:t>
            </a:fld>
            <a:endParaRPr lang="en-US"/>
          </a:p>
        </p:txBody>
      </p:sp>
    </p:spTree>
    <p:extLst>
      <p:ext uri="{BB962C8B-B14F-4D97-AF65-F5344CB8AC3E}">
        <p14:creationId xmlns:p14="http://schemas.microsoft.com/office/powerpoint/2010/main" val="389517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version of quantum NMR allows access to </a:t>
            </a:r>
            <a:r>
              <a:rPr lang="en-US" dirty="0" err="1"/>
              <a:t>picoliter</a:t>
            </a:r>
            <a:r>
              <a:rPr lang="en-US" dirty="0"/>
              <a:t> scale</a:t>
            </a:r>
          </a:p>
          <a:p>
            <a:r>
              <a:rPr lang="en-US" dirty="0"/>
              <a:t>DNP – dynamic</a:t>
            </a:r>
            <a:r>
              <a:rPr lang="en-US" baseline="0" dirty="0"/>
              <a:t> nuclear polarization</a:t>
            </a:r>
            <a:endParaRPr lang="en-US" dirty="0"/>
          </a:p>
        </p:txBody>
      </p:sp>
      <p:sp>
        <p:nvSpPr>
          <p:cNvPr id="4" name="Slide Number Placeholder 3"/>
          <p:cNvSpPr>
            <a:spLocks noGrp="1"/>
          </p:cNvSpPr>
          <p:nvPr>
            <p:ph type="sldNum" sz="quarter" idx="5"/>
          </p:nvPr>
        </p:nvSpPr>
        <p:spPr/>
        <p:txBody>
          <a:bodyPr/>
          <a:lstStyle/>
          <a:p>
            <a:pPr>
              <a:defRPr/>
            </a:pPr>
            <a:fld id="{FDD85C9E-1442-4DD2-B8AB-6D3BFF19971D}" type="slidenum">
              <a:rPr lang="en-US" smtClean="0"/>
              <a:pPr>
                <a:defRPr/>
              </a:pPr>
              <a:t>4</a:t>
            </a:fld>
            <a:endParaRPr lang="en-US"/>
          </a:p>
        </p:txBody>
      </p:sp>
    </p:spTree>
    <p:extLst>
      <p:ext uri="{BB962C8B-B14F-4D97-AF65-F5344CB8AC3E}">
        <p14:creationId xmlns:p14="http://schemas.microsoft.com/office/powerpoint/2010/main" val="31871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Times New Roman" pitchFamily="18" charset="0"/>
              </a:rPr>
              <a:t>Research Engineer Mrs. T. Vasquez at Analog Computer (1966)</a:t>
            </a:r>
          </a:p>
          <a:p>
            <a:r>
              <a:rPr lang="en-US" dirty="0"/>
              <a:t>Application-Specific Integrated</a:t>
            </a:r>
            <a:r>
              <a:rPr lang="en-US" baseline="0" dirty="0"/>
              <a:t> Circuit</a:t>
            </a:r>
            <a:endParaRPr lang="en-US" dirty="0"/>
          </a:p>
        </p:txBody>
      </p:sp>
      <p:sp>
        <p:nvSpPr>
          <p:cNvPr id="4" name="Slide Number Placeholder 3"/>
          <p:cNvSpPr>
            <a:spLocks noGrp="1"/>
          </p:cNvSpPr>
          <p:nvPr>
            <p:ph type="sldNum" sz="quarter" idx="5"/>
          </p:nvPr>
        </p:nvSpPr>
        <p:spPr/>
        <p:txBody>
          <a:bodyPr/>
          <a:lstStyle/>
          <a:p>
            <a:pPr>
              <a:defRPr/>
            </a:pPr>
            <a:fld id="{FDD85C9E-1442-4DD2-B8AB-6D3BFF19971D}" type="slidenum">
              <a:rPr lang="en-US" smtClean="0"/>
              <a:pPr>
                <a:defRPr/>
              </a:pPr>
              <a:t>5</a:t>
            </a:fld>
            <a:endParaRPr lang="en-US"/>
          </a:p>
        </p:txBody>
      </p:sp>
    </p:spTree>
    <p:extLst>
      <p:ext uri="{BB962C8B-B14F-4D97-AF65-F5344CB8AC3E}">
        <p14:creationId xmlns:p14="http://schemas.microsoft.com/office/powerpoint/2010/main" val="95693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Quantum Cryogenic Atom Microscope</a:t>
            </a:r>
          </a:p>
        </p:txBody>
      </p:sp>
      <p:sp>
        <p:nvSpPr>
          <p:cNvPr id="4" name="Slide Number Placeholder 3"/>
          <p:cNvSpPr>
            <a:spLocks noGrp="1"/>
          </p:cNvSpPr>
          <p:nvPr>
            <p:ph type="sldNum" sz="quarter" idx="5"/>
          </p:nvPr>
        </p:nvSpPr>
        <p:spPr/>
        <p:txBody>
          <a:bodyPr/>
          <a:lstStyle/>
          <a:p>
            <a:pPr>
              <a:defRPr/>
            </a:pPr>
            <a:fld id="{FDD85C9E-1442-4DD2-B8AB-6D3BFF19971D}" type="slidenum">
              <a:rPr lang="en-US" smtClean="0"/>
              <a:pPr>
                <a:defRPr/>
              </a:pPr>
              <a:t>6</a:t>
            </a:fld>
            <a:endParaRPr lang="en-US"/>
          </a:p>
        </p:txBody>
      </p:sp>
    </p:spTree>
    <p:extLst>
      <p:ext uri="{BB962C8B-B14F-4D97-AF65-F5344CB8AC3E}">
        <p14:creationId xmlns:p14="http://schemas.microsoft.com/office/powerpoint/2010/main" val="405655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Anecdote about my mom at Vanderbilt</a:t>
            </a:r>
          </a:p>
        </p:txBody>
      </p:sp>
      <p:sp>
        <p:nvSpPr>
          <p:cNvPr id="4" name="Slide Number Placeholder 3"/>
          <p:cNvSpPr>
            <a:spLocks noGrp="1"/>
          </p:cNvSpPr>
          <p:nvPr>
            <p:ph type="sldNum" sz="quarter" idx="5"/>
          </p:nvPr>
        </p:nvSpPr>
        <p:spPr/>
        <p:txBody>
          <a:bodyPr/>
          <a:lstStyle/>
          <a:p>
            <a:pPr>
              <a:defRPr/>
            </a:pPr>
            <a:fld id="{FDD85C9E-1442-4DD2-B8AB-6D3BFF19971D}" type="slidenum">
              <a:rPr lang="en-US" smtClean="0"/>
              <a:pPr>
                <a:defRPr/>
              </a:pPr>
              <a:t>13</a:t>
            </a:fld>
            <a:endParaRPr lang="en-US"/>
          </a:p>
        </p:txBody>
      </p:sp>
    </p:spTree>
    <p:extLst>
      <p:ext uri="{BB962C8B-B14F-4D97-AF65-F5344CB8AC3E}">
        <p14:creationId xmlns:p14="http://schemas.microsoft.com/office/powerpoint/2010/main" val="352174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510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44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266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92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15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929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72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245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023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36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543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51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This is the mask title</a:t>
            </a:r>
            <a:endParaRPr lang="fr-FR"/>
          </a:p>
        </p:txBody>
      </p:sp>
      <p:sp>
        <p:nvSpPr>
          <p:cNvPr id="1027" name="Rectangle 3"/>
          <p:cNvSpPr>
            <a:spLocks noGrp="1" noChangeArrowheads="1"/>
          </p:cNvSpPr>
          <p:nvPr>
            <p:ph type="body" idx="1"/>
          </p:nvPr>
        </p:nvSpPr>
        <p:spPr bwMode="auto">
          <a:xfrm>
            <a:off x="685800" y="1295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First level -- bullet</a:t>
            </a:r>
            <a:endParaRPr lang="fr-FR"/>
          </a:p>
          <a:p>
            <a:pPr lvl="1"/>
            <a:r>
              <a:rPr lang="fr-FR"/>
              <a:t>Deuxième niveau</a:t>
            </a:r>
          </a:p>
          <a:p>
            <a:pPr lvl="2"/>
            <a:r>
              <a:rPr lang="fr-FR"/>
              <a:t>Troisième niveau</a:t>
            </a:r>
          </a:p>
          <a:p>
            <a:pPr lvl="3"/>
            <a:r>
              <a:rPr lang="fr-FR"/>
              <a:t>Quatrième niveau</a:t>
            </a:r>
          </a:p>
          <a:p>
            <a:pPr lvl="4"/>
            <a:r>
              <a:rPr lang="fr-FR"/>
              <a:t>Cinquième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600">
          <a:solidFill>
            <a:srgbClr val="0000FF"/>
          </a:solidFill>
          <a:latin typeface="+mj-lt"/>
          <a:ea typeface="+mj-ea"/>
          <a:cs typeface="+mj-cs"/>
        </a:defRPr>
      </a:lvl1pPr>
      <a:lvl2pPr algn="ctr" rtl="0" eaLnBrk="0" fontAlgn="base" hangingPunct="0">
        <a:spcBef>
          <a:spcPct val="0"/>
        </a:spcBef>
        <a:spcAft>
          <a:spcPct val="0"/>
        </a:spcAft>
        <a:defRPr sz="3600">
          <a:solidFill>
            <a:srgbClr val="0000FF"/>
          </a:solidFill>
          <a:latin typeface="Times New Roman" pitchFamily="18" charset="0"/>
          <a:cs typeface="Times New Roman" pitchFamily="18" charset="0"/>
        </a:defRPr>
      </a:lvl2pPr>
      <a:lvl3pPr algn="ctr" rtl="0" eaLnBrk="0" fontAlgn="base" hangingPunct="0">
        <a:spcBef>
          <a:spcPct val="0"/>
        </a:spcBef>
        <a:spcAft>
          <a:spcPct val="0"/>
        </a:spcAft>
        <a:defRPr sz="3600">
          <a:solidFill>
            <a:srgbClr val="0000FF"/>
          </a:solidFill>
          <a:latin typeface="Times New Roman" pitchFamily="18" charset="0"/>
          <a:cs typeface="Times New Roman" pitchFamily="18" charset="0"/>
        </a:defRPr>
      </a:lvl3pPr>
      <a:lvl4pPr algn="ctr" rtl="0" eaLnBrk="0" fontAlgn="base" hangingPunct="0">
        <a:spcBef>
          <a:spcPct val="0"/>
        </a:spcBef>
        <a:spcAft>
          <a:spcPct val="0"/>
        </a:spcAft>
        <a:defRPr sz="3600">
          <a:solidFill>
            <a:srgbClr val="0000FF"/>
          </a:solidFill>
          <a:latin typeface="Times New Roman" pitchFamily="18" charset="0"/>
          <a:cs typeface="Times New Roman" pitchFamily="18" charset="0"/>
        </a:defRPr>
      </a:lvl4pPr>
      <a:lvl5pPr algn="ctr" rtl="0" eaLnBrk="0" fontAlgn="base" hangingPunct="0">
        <a:spcBef>
          <a:spcPct val="0"/>
        </a:spcBef>
        <a:spcAft>
          <a:spcPct val="0"/>
        </a:spcAft>
        <a:defRPr sz="3600">
          <a:solidFill>
            <a:srgbClr val="0000FF"/>
          </a:solidFill>
          <a:latin typeface="Times New Roman" pitchFamily="18" charset="0"/>
          <a:cs typeface="Times New Roman" pitchFamily="18" charset="0"/>
        </a:defRPr>
      </a:lvl5pPr>
      <a:lvl6pPr marL="457200" algn="ctr" rtl="0" fontAlgn="base">
        <a:spcBef>
          <a:spcPct val="0"/>
        </a:spcBef>
        <a:spcAft>
          <a:spcPct val="0"/>
        </a:spcAft>
        <a:defRPr sz="3600">
          <a:solidFill>
            <a:srgbClr val="0000FF"/>
          </a:solidFill>
          <a:latin typeface="Times New Roman" pitchFamily="18" charset="0"/>
          <a:cs typeface="Times New Roman" pitchFamily="18" charset="0"/>
        </a:defRPr>
      </a:lvl6pPr>
      <a:lvl7pPr marL="914400" algn="ctr" rtl="0" fontAlgn="base">
        <a:spcBef>
          <a:spcPct val="0"/>
        </a:spcBef>
        <a:spcAft>
          <a:spcPct val="0"/>
        </a:spcAft>
        <a:defRPr sz="3600">
          <a:solidFill>
            <a:srgbClr val="0000FF"/>
          </a:solidFill>
          <a:latin typeface="Times New Roman" pitchFamily="18" charset="0"/>
          <a:cs typeface="Times New Roman" pitchFamily="18" charset="0"/>
        </a:defRPr>
      </a:lvl7pPr>
      <a:lvl8pPr marL="1371600" algn="ctr" rtl="0" fontAlgn="base">
        <a:spcBef>
          <a:spcPct val="0"/>
        </a:spcBef>
        <a:spcAft>
          <a:spcPct val="0"/>
        </a:spcAft>
        <a:defRPr sz="3600">
          <a:solidFill>
            <a:srgbClr val="0000FF"/>
          </a:solidFill>
          <a:latin typeface="Times New Roman" pitchFamily="18" charset="0"/>
          <a:cs typeface="Times New Roman" pitchFamily="18" charset="0"/>
        </a:defRPr>
      </a:lvl8pPr>
      <a:lvl9pPr marL="1828800" algn="ctr" rtl="0" fontAlgn="base">
        <a:spcBef>
          <a:spcPct val="0"/>
        </a:spcBef>
        <a:spcAft>
          <a:spcPct val="0"/>
        </a:spcAft>
        <a:defRPr sz="3600">
          <a:solidFill>
            <a:srgbClr val="0000FF"/>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SzPct val="70000"/>
        <a:buBlip>
          <a:blip r:embed="rId1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5"/>
        </a:buBlip>
        <a:defRPr sz="2400">
          <a:solidFill>
            <a:srgbClr val="CC0099"/>
          </a:solidFill>
          <a:latin typeface="+mn-lt"/>
          <a:cs typeface="+mn-cs"/>
        </a:defRPr>
      </a:lvl2pPr>
      <a:lvl3pPr marL="1143000" indent="-228600" algn="l" rtl="0" eaLnBrk="0" fontAlgn="base" hangingPunct="0">
        <a:spcBef>
          <a:spcPct val="20000"/>
        </a:spcBef>
        <a:spcAft>
          <a:spcPct val="0"/>
        </a:spcAft>
        <a:buChar char="•"/>
        <a:defRPr sz="2400">
          <a:solidFill>
            <a:srgbClr val="660066"/>
          </a:solidFill>
          <a:latin typeface="+mn-lt"/>
          <a:cs typeface="+mn-cs"/>
        </a:defRPr>
      </a:lvl3pPr>
      <a:lvl4pPr marL="1600200" indent="-228600" algn="l" rtl="0" eaLnBrk="0" fontAlgn="base" hangingPunct="0">
        <a:spcBef>
          <a:spcPct val="20000"/>
        </a:spcBef>
        <a:spcAft>
          <a:spcPct val="0"/>
        </a:spcAft>
        <a:buFont typeface="Wingdings" pitchFamily="2" charset="2"/>
        <a:buChar char="Ø"/>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hyperlink" Target="https://arxiv.org/abs/2012.15608" TargetMode="External"/><Relationship Id="rId3" Type="http://schemas.openxmlformats.org/officeDocument/2006/relationships/image" Target="../media/image23.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hyperlink" Target="https://quantum.mines.edu/"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603405" y="1555214"/>
            <a:ext cx="8081110" cy="4065657"/>
          </a:xfrm>
        </p:spPr>
        <p:txBody>
          <a:bodyPr>
            <a:normAutofit lnSpcReduction="10000"/>
          </a:bodyPr>
          <a:lstStyle/>
          <a:p>
            <a:pPr algn="ctr" eaLnBrk="1" hangingPunct="1">
              <a:buFontTx/>
              <a:buNone/>
            </a:pPr>
            <a:endParaRPr lang="en-US" sz="2700" dirty="0"/>
          </a:p>
          <a:p>
            <a:pPr algn="ctr" eaLnBrk="1" hangingPunct="1">
              <a:buFontTx/>
              <a:buNone/>
            </a:pPr>
            <a:r>
              <a:rPr lang="en-US" sz="3500" dirty="0"/>
              <a:t>Lincoln D. Carr</a:t>
            </a:r>
            <a:br>
              <a:rPr lang="en-US" sz="2600" dirty="0">
                <a:solidFill>
                  <a:srgbClr val="CC0099"/>
                </a:solidFill>
              </a:rPr>
            </a:br>
            <a:br>
              <a:rPr lang="en-US" sz="2600" dirty="0">
                <a:solidFill>
                  <a:srgbClr val="CC0099"/>
                </a:solidFill>
              </a:rPr>
            </a:br>
            <a:r>
              <a:rPr lang="en-US" sz="2600" dirty="0">
                <a:solidFill>
                  <a:srgbClr val="CC0099"/>
                </a:solidFill>
              </a:rPr>
              <a:t>Quantum Engineering Program  </a:t>
            </a:r>
            <a:br>
              <a:rPr lang="en-US" sz="2600" dirty="0">
                <a:solidFill>
                  <a:srgbClr val="CC0099"/>
                </a:solidFill>
              </a:rPr>
            </a:br>
            <a:r>
              <a:rPr lang="en-US" sz="2600" dirty="0">
                <a:solidFill>
                  <a:srgbClr val="CC0099"/>
                </a:solidFill>
              </a:rPr>
              <a:t>and Department of Physics, </a:t>
            </a:r>
            <a:br>
              <a:rPr lang="en-US" sz="2600" dirty="0">
                <a:solidFill>
                  <a:srgbClr val="CC0099"/>
                </a:solidFill>
              </a:rPr>
            </a:br>
            <a:r>
              <a:rPr lang="en-US" sz="2600" dirty="0">
                <a:solidFill>
                  <a:srgbClr val="CC0099"/>
                </a:solidFill>
              </a:rPr>
              <a:t>Colorado School of Mines, Golden, Colorado, USA</a:t>
            </a:r>
            <a:endParaRPr lang="en-US" b="1" i="1" dirty="0"/>
          </a:p>
          <a:p>
            <a:pPr marL="0" indent="0" algn="ctr">
              <a:buNone/>
            </a:pPr>
            <a:r>
              <a:rPr lang="en-US" sz="2200" b="1" i="1" dirty="0"/>
              <a:t>Representing 37 authors from across academia, industry, and national labs</a:t>
            </a:r>
          </a:p>
          <a:p>
            <a:pPr marL="0" indent="0" algn="ctr">
              <a:buNone/>
            </a:pPr>
            <a:r>
              <a:rPr lang="en-US" sz="2200" b="1" i="1" dirty="0">
                <a:sym typeface="Wingdings" panose="05000000000000000000" pitchFamily="2" charset="2"/>
              </a:rPr>
              <a:t>Based on verbal and written feedback from ~500 quantum contributors to NSF Workshop on Quantum Engineering Education</a:t>
            </a:r>
            <a:endParaRPr lang="en-US" sz="2200" i="1" dirty="0">
              <a:sym typeface="Wingdings" panose="05000000000000000000" pitchFamily="2" charset="2"/>
            </a:endParaRPr>
          </a:p>
        </p:txBody>
      </p:sp>
      <p:sp>
        <p:nvSpPr>
          <p:cNvPr id="2051" name="Rectangle 3"/>
          <p:cNvSpPr>
            <a:spLocks noGrp="1" noChangeArrowheads="1"/>
          </p:cNvSpPr>
          <p:nvPr>
            <p:ph type="title"/>
          </p:nvPr>
        </p:nvSpPr>
        <p:spPr>
          <a:xfrm>
            <a:off x="270641" y="587790"/>
            <a:ext cx="8746638" cy="457200"/>
          </a:xfrm>
        </p:spPr>
        <p:txBody>
          <a:bodyPr>
            <a:noAutofit/>
          </a:bodyPr>
          <a:lstStyle/>
          <a:p>
            <a:r>
              <a:rPr lang="en-US" b="0" i="0" dirty="0">
                <a:effectLst/>
                <a:latin typeface="-apple-system"/>
              </a:rPr>
              <a:t>Building a Quantum Engineering Undergraduate Program</a:t>
            </a:r>
          </a:p>
        </p:txBody>
      </p:sp>
      <p:pic>
        <p:nvPicPr>
          <p:cNvPr id="2052" name="Picture 4" descr="National Science Found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513" y="5734457"/>
            <a:ext cx="827537" cy="79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Min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51" y="5789048"/>
            <a:ext cx="684094" cy="68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DFACBF7-FE09-4C4C-980E-0C35ACCD4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235" y="5660040"/>
            <a:ext cx="2668868" cy="942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xEl>
                                              <p:pRg st="2" end="2"/>
                                            </p:txEl>
                                          </p:spTgt>
                                        </p:tgtEl>
                                        <p:attrNameLst>
                                          <p:attrName>style.visibility</p:attrName>
                                        </p:attrNameLst>
                                      </p:cBhvr>
                                      <p:to>
                                        <p:strVal val="visible"/>
                                      </p:to>
                                    </p:set>
                                    <p:anim calcmode="lin" valueType="num">
                                      <p:cBhvr additive="base">
                                        <p:cTn id="7" dur="500" fill="hold"/>
                                        <p:tgtEl>
                                          <p:spTgt spid="205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xEl>
                                              <p:pRg st="3" end="3"/>
                                            </p:txEl>
                                          </p:spTgt>
                                        </p:tgtEl>
                                        <p:attrNameLst>
                                          <p:attrName>style.visibility</p:attrName>
                                        </p:attrNameLst>
                                      </p:cBhvr>
                                      <p:to>
                                        <p:strVal val="visible"/>
                                      </p:to>
                                    </p:set>
                                    <p:anim calcmode="lin" valueType="num">
                                      <p:cBhvr additive="base">
                                        <p:cTn id="13" dur="500" fill="hold"/>
                                        <p:tgtEl>
                                          <p:spTgt spid="205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17AB-40D6-43F6-9D00-FC4AF52C9C15}"/>
              </a:ext>
            </a:extLst>
          </p:cNvPr>
          <p:cNvSpPr>
            <a:spLocks noGrp="1"/>
          </p:cNvSpPr>
          <p:nvPr>
            <p:ph type="title"/>
          </p:nvPr>
        </p:nvSpPr>
        <p:spPr>
          <a:xfrm>
            <a:off x="626036" y="211934"/>
            <a:ext cx="7772400" cy="609600"/>
          </a:xfrm>
        </p:spPr>
        <p:txBody>
          <a:bodyPr/>
          <a:lstStyle/>
          <a:p>
            <a:r>
              <a:rPr lang="en-US" dirty="0"/>
              <a:t>Quantum Educational Gap</a:t>
            </a:r>
          </a:p>
        </p:txBody>
      </p:sp>
      <p:pic>
        <p:nvPicPr>
          <p:cNvPr id="1026" name="Picture 2" descr="Just how theoretically plausible is the 'quantum realm'? Credit: Marvel">
            <a:extLst>
              <a:ext uri="{FF2B5EF4-FFF2-40B4-BE49-F238E27FC236}">
                <a16:creationId xmlns:a16="http://schemas.microsoft.com/office/drawing/2014/main" id="{D25F95BB-533A-4295-86D6-C6592FD51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0" y="1104707"/>
            <a:ext cx="4472827" cy="26505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ul Rudd challenges Stephen Hawking to a game of quantum chess | Daily  Mail Online">
            <a:extLst>
              <a:ext uri="{FF2B5EF4-FFF2-40B4-BE49-F238E27FC236}">
                <a16:creationId xmlns:a16="http://schemas.microsoft.com/office/drawing/2014/main" id="{0A76B656-C215-439A-B956-156BF93998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646" y="1504562"/>
            <a:ext cx="4412500" cy="2650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17A6513C-8E78-489A-AC07-3751A7EC6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436" y="1867875"/>
            <a:ext cx="4745152" cy="3163434"/>
          </a:xfrm>
          <a:prstGeom prst="rect">
            <a:avLst/>
          </a:prstGeom>
        </p:spPr>
      </p:pic>
      <p:pic>
        <p:nvPicPr>
          <p:cNvPr id="8" name="Picture 7">
            <a:extLst>
              <a:ext uri="{FF2B5EF4-FFF2-40B4-BE49-F238E27FC236}">
                <a16:creationId xmlns:a16="http://schemas.microsoft.com/office/drawing/2014/main" id="{DD9242C0-CF2B-41A2-9481-12B5BE2E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338" y="2366816"/>
            <a:ext cx="5143500" cy="3429000"/>
          </a:xfrm>
          <a:prstGeom prst="rect">
            <a:avLst/>
          </a:prstGeom>
        </p:spPr>
      </p:pic>
      <p:pic>
        <p:nvPicPr>
          <p:cNvPr id="12" name="Content Placeholder 11">
            <a:extLst>
              <a:ext uri="{FF2B5EF4-FFF2-40B4-BE49-F238E27FC236}">
                <a16:creationId xmlns:a16="http://schemas.microsoft.com/office/drawing/2014/main" id="{CE8988D3-7657-4B3E-9AA8-8FFC314116D0}"/>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269286" y="2905239"/>
            <a:ext cx="4743450" cy="3162300"/>
          </a:xfrm>
        </p:spPr>
      </p:pic>
      <p:pic>
        <p:nvPicPr>
          <p:cNvPr id="10" name="Picture 9">
            <a:extLst>
              <a:ext uri="{FF2B5EF4-FFF2-40B4-BE49-F238E27FC236}">
                <a16:creationId xmlns:a16="http://schemas.microsoft.com/office/drawing/2014/main" id="{8D830148-317D-46C1-ADB9-36D49F3BBB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8697" y="3265862"/>
            <a:ext cx="5010150" cy="3340100"/>
          </a:xfrm>
          <a:prstGeom prst="rect">
            <a:avLst/>
          </a:prstGeom>
        </p:spPr>
      </p:pic>
      <p:sp>
        <p:nvSpPr>
          <p:cNvPr id="13" name="TextBox 12">
            <a:extLst>
              <a:ext uri="{FF2B5EF4-FFF2-40B4-BE49-F238E27FC236}">
                <a16:creationId xmlns:a16="http://schemas.microsoft.com/office/drawing/2014/main" id="{DD794E89-0307-49DF-83EE-053E88C0DE27}"/>
              </a:ext>
            </a:extLst>
          </p:cNvPr>
          <p:cNvSpPr txBox="1"/>
          <p:nvPr/>
        </p:nvSpPr>
        <p:spPr>
          <a:xfrm>
            <a:off x="5042473" y="1189266"/>
            <a:ext cx="2369524" cy="369332"/>
          </a:xfrm>
          <a:prstGeom prst="rect">
            <a:avLst/>
          </a:prstGeom>
          <a:noFill/>
        </p:spPr>
        <p:txBody>
          <a:bodyPr wrap="square" rtlCol="0">
            <a:spAutoFit/>
          </a:bodyPr>
          <a:lstStyle/>
          <a:p>
            <a:r>
              <a:rPr lang="en-US" b="1" dirty="0">
                <a:solidFill>
                  <a:srgbClr val="CC0099"/>
                </a:solidFill>
              </a:rPr>
              <a:t>Quantum Inspiration</a:t>
            </a:r>
          </a:p>
        </p:txBody>
      </p:sp>
      <p:sp>
        <p:nvSpPr>
          <p:cNvPr id="16" name="TextBox 15">
            <a:extLst>
              <a:ext uri="{FF2B5EF4-FFF2-40B4-BE49-F238E27FC236}">
                <a16:creationId xmlns:a16="http://schemas.microsoft.com/office/drawing/2014/main" id="{2E20188F-FC30-43C8-8896-9929FA74E086}"/>
              </a:ext>
            </a:extLst>
          </p:cNvPr>
          <p:cNvSpPr txBox="1"/>
          <p:nvPr/>
        </p:nvSpPr>
        <p:spPr>
          <a:xfrm>
            <a:off x="5867547" y="1737893"/>
            <a:ext cx="2971653" cy="369332"/>
          </a:xfrm>
          <a:prstGeom prst="rect">
            <a:avLst/>
          </a:prstGeom>
          <a:noFill/>
        </p:spPr>
        <p:txBody>
          <a:bodyPr wrap="square" rtlCol="0">
            <a:spAutoFit/>
          </a:bodyPr>
          <a:lstStyle/>
          <a:p>
            <a:r>
              <a:rPr lang="en-US" b="1" dirty="0">
                <a:solidFill>
                  <a:srgbClr val="CC0099"/>
                </a:solidFill>
              </a:rPr>
              <a:t>High school and Upskilling</a:t>
            </a:r>
          </a:p>
        </p:txBody>
      </p:sp>
      <p:sp>
        <p:nvSpPr>
          <p:cNvPr id="17" name="TextBox 16">
            <a:extLst>
              <a:ext uri="{FF2B5EF4-FFF2-40B4-BE49-F238E27FC236}">
                <a16:creationId xmlns:a16="http://schemas.microsoft.com/office/drawing/2014/main" id="{BA79C382-93F6-4903-BD4F-056A86CD0608}"/>
              </a:ext>
            </a:extLst>
          </p:cNvPr>
          <p:cNvSpPr txBox="1"/>
          <p:nvPr/>
        </p:nvSpPr>
        <p:spPr>
          <a:xfrm>
            <a:off x="7035474" y="2284052"/>
            <a:ext cx="2272179" cy="646331"/>
          </a:xfrm>
          <a:prstGeom prst="rect">
            <a:avLst/>
          </a:prstGeom>
          <a:noFill/>
        </p:spPr>
        <p:txBody>
          <a:bodyPr wrap="square" rtlCol="0">
            <a:spAutoFit/>
          </a:bodyPr>
          <a:lstStyle/>
          <a:p>
            <a:r>
              <a:rPr lang="en-US" b="1" dirty="0">
                <a:solidFill>
                  <a:srgbClr val="CC0099"/>
                </a:solidFill>
              </a:rPr>
              <a:t>Quantum Experts: PhD and MS</a:t>
            </a:r>
          </a:p>
        </p:txBody>
      </p:sp>
      <p:grpSp>
        <p:nvGrpSpPr>
          <p:cNvPr id="15" name="Group 14">
            <a:extLst>
              <a:ext uri="{FF2B5EF4-FFF2-40B4-BE49-F238E27FC236}">
                <a16:creationId xmlns:a16="http://schemas.microsoft.com/office/drawing/2014/main" id="{66508495-454F-4943-A14B-88898CD21635}"/>
              </a:ext>
            </a:extLst>
          </p:cNvPr>
          <p:cNvGrpSpPr/>
          <p:nvPr/>
        </p:nvGrpSpPr>
        <p:grpSpPr>
          <a:xfrm>
            <a:off x="163350" y="4734334"/>
            <a:ext cx="2272179" cy="1935242"/>
            <a:chOff x="163350" y="4734334"/>
            <a:chExt cx="2272179" cy="1935242"/>
          </a:xfrm>
        </p:grpSpPr>
        <p:sp>
          <p:nvSpPr>
            <p:cNvPr id="18" name="TextBox 17">
              <a:extLst>
                <a:ext uri="{FF2B5EF4-FFF2-40B4-BE49-F238E27FC236}">
                  <a16:creationId xmlns:a16="http://schemas.microsoft.com/office/drawing/2014/main" id="{F80DB898-D26F-4F70-AF53-46D10587B3DC}"/>
                </a:ext>
              </a:extLst>
            </p:cNvPr>
            <p:cNvSpPr txBox="1"/>
            <p:nvPr/>
          </p:nvSpPr>
          <p:spPr>
            <a:xfrm>
              <a:off x="163350" y="5569732"/>
              <a:ext cx="2272179" cy="646331"/>
            </a:xfrm>
            <a:prstGeom prst="rect">
              <a:avLst/>
            </a:prstGeom>
            <a:noFill/>
          </p:spPr>
          <p:txBody>
            <a:bodyPr wrap="square" rtlCol="0">
              <a:spAutoFit/>
            </a:bodyPr>
            <a:lstStyle/>
            <a:p>
              <a:r>
                <a:rPr lang="en-US" b="1" dirty="0">
                  <a:solidFill>
                    <a:srgbClr val="FF0000"/>
                  </a:solidFill>
                </a:rPr>
                <a:t>What about undergraduates?</a:t>
              </a:r>
            </a:p>
          </p:txBody>
        </p:sp>
        <p:sp>
          <p:nvSpPr>
            <p:cNvPr id="14" name="Arrow: Left 13">
              <a:extLst>
                <a:ext uri="{FF2B5EF4-FFF2-40B4-BE49-F238E27FC236}">
                  <a16:creationId xmlns:a16="http://schemas.microsoft.com/office/drawing/2014/main" id="{62C04C8D-DCFC-47AC-A1EB-274275DB0906}"/>
                </a:ext>
              </a:extLst>
            </p:cNvPr>
            <p:cNvSpPr/>
            <p:nvPr/>
          </p:nvSpPr>
          <p:spPr bwMode="auto">
            <a:xfrm rot="2798963">
              <a:off x="214059" y="4956432"/>
              <a:ext cx="782918" cy="338721"/>
            </a:xfrm>
            <a:prstGeom prst="lef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20" name="Arrow: Left 19">
              <a:extLst>
                <a:ext uri="{FF2B5EF4-FFF2-40B4-BE49-F238E27FC236}">
                  <a16:creationId xmlns:a16="http://schemas.microsoft.com/office/drawing/2014/main" id="{89E77284-D39A-4049-88D7-E557CEA8DFF4}"/>
                </a:ext>
              </a:extLst>
            </p:cNvPr>
            <p:cNvSpPr/>
            <p:nvPr/>
          </p:nvSpPr>
          <p:spPr bwMode="auto">
            <a:xfrm rot="13372679">
              <a:off x="1594982" y="6330855"/>
              <a:ext cx="782918" cy="338721"/>
            </a:xfrm>
            <a:prstGeom prst="lef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7371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E7B4-5C0F-4C01-89A2-F6A2C8655256}"/>
              </a:ext>
            </a:extLst>
          </p:cNvPr>
          <p:cNvSpPr>
            <a:spLocks noGrp="1"/>
          </p:cNvSpPr>
          <p:nvPr>
            <p:ph type="title"/>
          </p:nvPr>
        </p:nvSpPr>
        <p:spPr/>
        <p:txBody>
          <a:bodyPr/>
          <a:lstStyle/>
          <a:p>
            <a:r>
              <a:rPr lang="en-US" dirty="0"/>
              <a:t>Creating</a:t>
            </a:r>
            <a:r>
              <a:rPr lang="en-US" baseline="0" dirty="0"/>
              <a:t> the Quantum Aware Engineer</a:t>
            </a:r>
            <a:endParaRPr lang="en-US" dirty="0"/>
          </a:p>
        </p:txBody>
      </p:sp>
      <p:sp>
        <p:nvSpPr>
          <p:cNvPr id="3" name="Content Placeholder 2">
            <a:extLst>
              <a:ext uri="{FF2B5EF4-FFF2-40B4-BE49-F238E27FC236}">
                <a16:creationId xmlns:a16="http://schemas.microsoft.com/office/drawing/2014/main" id="{A94917D6-6032-44CF-B139-46FC9ED5AA8C}"/>
              </a:ext>
            </a:extLst>
          </p:cNvPr>
          <p:cNvSpPr>
            <a:spLocks noGrp="1"/>
          </p:cNvSpPr>
          <p:nvPr>
            <p:ph idx="1"/>
          </p:nvPr>
        </p:nvSpPr>
        <p:spPr/>
        <p:txBody>
          <a:bodyPr>
            <a:normAutofit/>
          </a:bodyPr>
          <a:lstStyle/>
          <a:p>
            <a:r>
              <a:rPr lang="en-US" dirty="0"/>
              <a:t>First course in modules</a:t>
            </a:r>
          </a:p>
          <a:p>
            <a:pPr lvl="1"/>
            <a:r>
              <a:rPr lang="en-US" dirty="0"/>
              <a:t>Balance Computing, Communications, Sensing</a:t>
            </a:r>
          </a:p>
          <a:p>
            <a:pPr lvl="1"/>
            <a:r>
              <a:rPr lang="en-US" dirty="0"/>
              <a:t>Four-year colleges and teaching-focused universities, research universities</a:t>
            </a:r>
          </a:p>
          <a:p>
            <a:r>
              <a:rPr lang="en-US" dirty="0"/>
              <a:t>Quantum engineering education research</a:t>
            </a:r>
          </a:p>
          <a:p>
            <a:pPr lvl="1"/>
            <a:r>
              <a:rPr lang="en-US" dirty="0"/>
              <a:t>Learning goals: Adapt 9 Key Concepts for QIS to QISE</a:t>
            </a:r>
          </a:p>
          <a:p>
            <a:r>
              <a:rPr lang="en-US" dirty="0"/>
              <a:t>Enhance diversity</a:t>
            </a:r>
          </a:p>
          <a:p>
            <a:pPr lvl="1"/>
            <a:r>
              <a:rPr lang="en-US" dirty="0"/>
              <a:t>Early research opportunities</a:t>
            </a:r>
          </a:p>
          <a:p>
            <a:pPr lvl="1"/>
            <a:r>
              <a:rPr lang="en-US" dirty="0"/>
              <a:t>Applications up front</a:t>
            </a:r>
          </a:p>
        </p:txBody>
      </p:sp>
    </p:spTree>
    <p:extLst>
      <p:ext uri="{BB962C8B-B14F-4D97-AF65-F5344CB8AC3E}">
        <p14:creationId xmlns:p14="http://schemas.microsoft.com/office/powerpoint/2010/main" val="320534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44B8-5206-4AB4-BA8F-ADC2BE2DEC21}"/>
              </a:ext>
            </a:extLst>
          </p:cNvPr>
          <p:cNvSpPr>
            <a:spLocks noGrp="1"/>
          </p:cNvSpPr>
          <p:nvPr>
            <p:ph type="title"/>
          </p:nvPr>
        </p:nvSpPr>
        <p:spPr>
          <a:xfrm>
            <a:off x="492312" y="487082"/>
            <a:ext cx="8159376" cy="609600"/>
          </a:xfrm>
        </p:spPr>
        <p:txBody>
          <a:bodyPr/>
          <a:lstStyle/>
          <a:p>
            <a:r>
              <a:rPr lang="en-US" dirty="0"/>
              <a:t>First Quantum Course for STEM students</a:t>
            </a:r>
          </a:p>
        </p:txBody>
      </p:sp>
      <p:sp>
        <p:nvSpPr>
          <p:cNvPr id="3" name="Content Placeholder 2">
            <a:extLst>
              <a:ext uri="{FF2B5EF4-FFF2-40B4-BE49-F238E27FC236}">
                <a16:creationId xmlns:a16="http://schemas.microsoft.com/office/drawing/2014/main" id="{79010A96-1465-4999-B6AD-EDAAA60DD0DB}"/>
              </a:ext>
            </a:extLst>
          </p:cNvPr>
          <p:cNvSpPr>
            <a:spLocks noGrp="1"/>
          </p:cNvSpPr>
          <p:nvPr>
            <p:ph idx="1"/>
          </p:nvPr>
        </p:nvSpPr>
        <p:spPr/>
        <p:txBody>
          <a:bodyPr>
            <a:normAutofit fontScale="92500" lnSpcReduction="20000"/>
          </a:bodyPr>
          <a:lstStyle/>
          <a:p>
            <a:r>
              <a:rPr lang="en-US" dirty="0"/>
              <a:t>0: Linear Algebra</a:t>
            </a:r>
          </a:p>
          <a:p>
            <a:r>
              <a:rPr lang="en-US" dirty="0"/>
              <a:t>1: Classical information theory</a:t>
            </a:r>
          </a:p>
          <a:p>
            <a:r>
              <a:rPr lang="en-US" dirty="0"/>
              <a:t>2: One and two quantum bits</a:t>
            </a:r>
          </a:p>
          <a:p>
            <a:r>
              <a:rPr lang="en-US" dirty="0"/>
              <a:t>3: Two-qubit gates and entanglement</a:t>
            </a:r>
          </a:p>
          <a:p>
            <a:r>
              <a:rPr lang="en-US" dirty="0"/>
              <a:t>4: Quantum algorithms</a:t>
            </a:r>
          </a:p>
          <a:p>
            <a:r>
              <a:rPr lang="en-US" dirty="0"/>
              <a:t>5: NISQ devices and algorithms</a:t>
            </a:r>
          </a:p>
          <a:p>
            <a:r>
              <a:rPr lang="en-US" dirty="0"/>
              <a:t>6: Quantum error correction</a:t>
            </a:r>
          </a:p>
          <a:p>
            <a:r>
              <a:rPr lang="en-US" dirty="0"/>
              <a:t>7: Quantum communication and encryption</a:t>
            </a:r>
          </a:p>
          <a:p>
            <a:r>
              <a:rPr lang="en-US" dirty="0"/>
              <a:t>8: Hamiltonians and time evolution</a:t>
            </a:r>
          </a:p>
          <a:p>
            <a:r>
              <a:rPr lang="en-US" dirty="0"/>
              <a:t>9: Dynamics with time-varying Hamiltonians</a:t>
            </a:r>
          </a:p>
          <a:p>
            <a:r>
              <a:rPr lang="en-US" dirty="0"/>
              <a:t>10: Open quantum systems</a:t>
            </a:r>
          </a:p>
          <a:p>
            <a:r>
              <a:rPr lang="en-US" dirty="0"/>
              <a:t>11: Physical quantum bits</a:t>
            </a:r>
          </a:p>
          <a:p>
            <a:r>
              <a:rPr lang="en-US" dirty="0"/>
              <a:t>12: Quantum sensing modalities</a:t>
            </a:r>
          </a:p>
        </p:txBody>
      </p:sp>
      <p:sp>
        <p:nvSpPr>
          <p:cNvPr id="4" name="TextBox 3">
            <a:extLst>
              <a:ext uri="{FF2B5EF4-FFF2-40B4-BE49-F238E27FC236}">
                <a16:creationId xmlns:a16="http://schemas.microsoft.com/office/drawing/2014/main" id="{EEEBE467-F7DC-49FE-80AC-CC2F4E35A677}"/>
              </a:ext>
            </a:extLst>
          </p:cNvPr>
          <p:cNvSpPr txBox="1"/>
          <p:nvPr/>
        </p:nvSpPr>
        <p:spPr>
          <a:xfrm>
            <a:off x="6281271" y="1096682"/>
            <a:ext cx="2796988" cy="2677656"/>
          </a:xfrm>
          <a:prstGeom prst="rect">
            <a:avLst/>
          </a:prstGeom>
          <a:noFill/>
        </p:spPr>
        <p:txBody>
          <a:bodyPr wrap="square" rtlCol="0">
            <a:spAutoFit/>
          </a:bodyPr>
          <a:lstStyle/>
          <a:p>
            <a:r>
              <a:rPr lang="en-US" sz="2400" b="1" dirty="0" err="1">
                <a:solidFill>
                  <a:srgbClr val="CC0099"/>
                </a:solidFill>
              </a:rPr>
              <a:t>Blais</a:t>
            </a:r>
            <a:r>
              <a:rPr lang="en-US" sz="2400" b="1" dirty="0">
                <a:solidFill>
                  <a:srgbClr val="CC0099"/>
                </a:solidFill>
              </a:rPr>
              <a:t>: 2-3-7-4-6-11</a:t>
            </a:r>
          </a:p>
          <a:p>
            <a:r>
              <a:rPr lang="en-US" sz="2400" b="1" dirty="0">
                <a:solidFill>
                  <a:srgbClr val="CC0099"/>
                </a:solidFill>
              </a:rPr>
              <a:t>Carr: 0-1-2-3-8-10</a:t>
            </a:r>
          </a:p>
          <a:p>
            <a:r>
              <a:rPr lang="en-US" sz="2400" b="1" dirty="0">
                <a:solidFill>
                  <a:srgbClr val="CC0099"/>
                </a:solidFill>
              </a:rPr>
              <a:t>Economou: 1-2-3-7-4-6, then 8-9-10-11</a:t>
            </a:r>
          </a:p>
          <a:p>
            <a:r>
              <a:rPr lang="en-US" sz="2400" b="1" dirty="0" err="1">
                <a:solidFill>
                  <a:srgbClr val="CC0099"/>
                </a:solidFill>
              </a:rPr>
              <a:t>Girvin</a:t>
            </a:r>
            <a:r>
              <a:rPr lang="en-US" sz="2400" b="1" dirty="0">
                <a:solidFill>
                  <a:srgbClr val="CC0099"/>
                </a:solidFill>
              </a:rPr>
              <a:t>: 1-2-3-4-6</a:t>
            </a:r>
          </a:p>
          <a:p>
            <a:r>
              <a:rPr lang="en-US" sz="2400" b="1" dirty="0" err="1">
                <a:solidFill>
                  <a:srgbClr val="CC0099"/>
                </a:solidFill>
              </a:rPr>
              <a:t>Kapit</a:t>
            </a:r>
            <a:r>
              <a:rPr lang="en-US" sz="2400" b="1" dirty="0">
                <a:solidFill>
                  <a:srgbClr val="CC0099"/>
                </a:solidFill>
              </a:rPr>
              <a:t>: 2-3-8-9-10-4</a:t>
            </a:r>
          </a:p>
          <a:p>
            <a:r>
              <a:rPr lang="en-US" sz="2400" b="1" dirty="0">
                <a:solidFill>
                  <a:srgbClr val="CC0099"/>
                </a:solidFill>
              </a:rPr>
              <a:t>Lynn: 2-3-11-4-6-7</a:t>
            </a:r>
          </a:p>
        </p:txBody>
      </p:sp>
    </p:spTree>
    <p:extLst>
      <p:ext uri="{BB962C8B-B14F-4D97-AF65-F5344CB8AC3E}">
        <p14:creationId xmlns:p14="http://schemas.microsoft.com/office/powerpoint/2010/main" val="20506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A2D5-8A4D-4F97-A38E-32A22278143C}"/>
              </a:ext>
            </a:extLst>
          </p:cNvPr>
          <p:cNvSpPr>
            <a:spLocks noGrp="1"/>
          </p:cNvSpPr>
          <p:nvPr>
            <p:ph type="title"/>
          </p:nvPr>
        </p:nvSpPr>
        <p:spPr/>
        <p:txBody>
          <a:bodyPr/>
          <a:lstStyle/>
          <a:p>
            <a:r>
              <a:rPr lang="en-US" dirty="0"/>
              <a:t>Quantum</a:t>
            </a:r>
            <a:r>
              <a:rPr lang="en-US" baseline="0" dirty="0"/>
              <a:t> 101</a:t>
            </a:r>
            <a:endParaRPr lang="en-US" dirty="0"/>
          </a:p>
        </p:txBody>
      </p:sp>
      <p:sp>
        <p:nvSpPr>
          <p:cNvPr id="3" name="Content Placeholder 2">
            <a:extLst>
              <a:ext uri="{FF2B5EF4-FFF2-40B4-BE49-F238E27FC236}">
                <a16:creationId xmlns:a16="http://schemas.microsoft.com/office/drawing/2014/main" id="{5AC1FE8A-A047-46F3-8D71-96C02BE1E4AA}"/>
              </a:ext>
            </a:extLst>
          </p:cNvPr>
          <p:cNvSpPr>
            <a:spLocks noGrp="1"/>
          </p:cNvSpPr>
          <p:nvPr>
            <p:ph idx="1"/>
          </p:nvPr>
        </p:nvSpPr>
        <p:spPr>
          <a:xfrm>
            <a:off x="685800" y="1295400"/>
            <a:ext cx="8075706" cy="5257800"/>
          </a:xfrm>
        </p:spPr>
        <p:txBody>
          <a:bodyPr>
            <a:normAutofit fontScale="85000" lnSpcReduction="10000"/>
          </a:bodyPr>
          <a:lstStyle/>
          <a:p>
            <a:r>
              <a:rPr lang="en-US" dirty="0"/>
              <a:t>A “freshman” course for all majors, including </a:t>
            </a:r>
            <a:r>
              <a:rPr lang="en-US" b="1" dirty="0"/>
              <a:t>non-STEM</a:t>
            </a:r>
          </a:p>
          <a:p>
            <a:r>
              <a:rPr lang="en-US" dirty="0"/>
              <a:t>Quantum for Everyone</a:t>
            </a:r>
          </a:p>
          <a:p>
            <a:pPr lvl="1"/>
            <a:r>
              <a:rPr lang="en-US" dirty="0"/>
              <a:t>Community colleges and military schools</a:t>
            </a:r>
          </a:p>
          <a:p>
            <a:pPr lvl="2"/>
            <a:r>
              <a:rPr lang="en-US" dirty="0"/>
              <a:t>High school students taking community college classes</a:t>
            </a:r>
          </a:p>
          <a:p>
            <a:pPr lvl="1"/>
            <a:r>
              <a:rPr lang="en-US" dirty="0"/>
              <a:t>Continuing Education </a:t>
            </a:r>
          </a:p>
          <a:p>
            <a:pPr lvl="1"/>
            <a:r>
              <a:rPr lang="en-US" dirty="0"/>
              <a:t>General college student beyond Marvel films</a:t>
            </a:r>
          </a:p>
          <a:p>
            <a:pPr lvl="1"/>
            <a:r>
              <a:rPr lang="en-US" dirty="0"/>
              <a:t>Accessible 1</a:t>
            </a:r>
            <a:r>
              <a:rPr lang="en-US" baseline="30000" dirty="0"/>
              <a:t>st</a:t>
            </a:r>
            <a:r>
              <a:rPr lang="en-US" dirty="0"/>
              <a:t> step in any university</a:t>
            </a:r>
          </a:p>
          <a:p>
            <a:pPr lvl="2"/>
            <a:r>
              <a:rPr lang="en-US" dirty="0"/>
              <a:t>Teaching or research focused</a:t>
            </a:r>
          </a:p>
          <a:p>
            <a:r>
              <a:rPr lang="en-US" dirty="0"/>
              <a:t>Proof concepts (math), programming concepts (CS)</a:t>
            </a:r>
          </a:p>
          <a:p>
            <a:r>
              <a:rPr lang="en-US" dirty="0"/>
              <a:t>Focus on concepts, applications, intuition</a:t>
            </a:r>
          </a:p>
          <a:p>
            <a:pPr lvl="1"/>
            <a:r>
              <a:rPr lang="en-US" dirty="0"/>
              <a:t>Q is for Quantum, Terry Rudolph</a:t>
            </a:r>
          </a:p>
          <a:p>
            <a:pPr lvl="1"/>
            <a:r>
              <a:rPr lang="en-US" dirty="0"/>
              <a:t>Economou, Rudolph, and Barnes, “Teaching quantum information science to high-school and early undergraduate students”, arXiv:2005.07874</a:t>
            </a:r>
          </a:p>
          <a:p>
            <a:pPr lvl="1"/>
            <a:r>
              <a:rPr lang="en-US" dirty="0"/>
              <a:t>(Carr: humanities honors courses at Mines, </a:t>
            </a:r>
            <a:r>
              <a:rPr lang="en-US" i="1" dirty="0"/>
              <a:t>Pathways to Innovation</a:t>
            </a:r>
            <a:r>
              <a:rPr lang="en-US" dirty="0"/>
              <a:t>)</a:t>
            </a:r>
          </a:p>
        </p:txBody>
      </p:sp>
    </p:spTree>
    <p:extLst>
      <p:ext uri="{BB962C8B-B14F-4D97-AF65-F5344CB8AC3E}">
        <p14:creationId xmlns:p14="http://schemas.microsoft.com/office/powerpoint/2010/main" val="32045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C79E-C839-438C-BD1B-25FA8E153E67}"/>
              </a:ext>
            </a:extLst>
          </p:cNvPr>
          <p:cNvSpPr>
            <a:spLocks noGrp="1"/>
          </p:cNvSpPr>
          <p:nvPr>
            <p:ph type="title"/>
          </p:nvPr>
        </p:nvSpPr>
        <p:spPr/>
        <p:txBody>
          <a:bodyPr/>
          <a:lstStyle/>
          <a:p>
            <a:r>
              <a:rPr lang="en-US" dirty="0"/>
              <a:t>Creating the quantum proficient engineer</a:t>
            </a:r>
          </a:p>
        </p:txBody>
      </p:sp>
      <p:sp>
        <p:nvSpPr>
          <p:cNvPr id="3" name="Content Placeholder 2">
            <a:extLst>
              <a:ext uri="{FF2B5EF4-FFF2-40B4-BE49-F238E27FC236}">
                <a16:creationId xmlns:a16="http://schemas.microsoft.com/office/drawing/2014/main" id="{C65E95C5-3241-453D-A7BD-FAB4DF0785D0}"/>
              </a:ext>
            </a:extLst>
          </p:cNvPr>
          <p:cNvSpPr>
            <a:spLocks noGrp="1"/>
          </p:cNvSpPr>
          <p:nvPr>
            <p:ph idx="1"/>
          </p:nvPr>
        </p:nvSpPr>
        <p:spPr/>
        <p:txBody>
          <a:bodyPr>
            <a:normAutofit fontScale="92500" lnSpcReduction="20000"/>
          </a:bodyPr>
          <a:lstStyle/>
          <a:p>
            <a:r>
              <a:rPr lang="en-US" dirty="0"/>
              <a:t>Challenges (many)</a:t>
            </a:r>
          </a:p>
          <a:p>
            <a:pPr lvl="1"/>
            <a:r>
              <a:rPr lang="en-US" dirty="0"/>
              <a:t>Rapidly changing technological landscape</a:t>
            </a:r>
          </a:p>
          <a:p>
            <a:pPr lvl="1"/>
            <a:r>
              <a:rPr lang="en-US" dirty="0"/>
              <a:t>T-shaped engineer</a:t>
            </a:r>
          </a:p>
          <a:p>
            <a:pPr lvl="1"/>
            <a:r>
              <a:rPr lang="en-US" dirty="0"/>
              <a:t>Led by engineering departments</a:t>
            </a:r>
          </a:p>
          <a:p>
            <a:r>
              <a:rPr lang="en-US" dirty="0"/>
              <a:t>Breadth of quantum technologies</a:t>
            </a:r>
          </a:p>
          <a:p>
            <a:pPr lvl="1"/>
            <a:r>
              <a:rPr lang="en-US" dirty="0"/>
              <a:t>Atoms and ions</a:t>
            </a:r>
          </a:p>
          <a:p>
            <a:pPr lvl="1"/>
            <a:r>
              <a:rPr lang="en-US" dirty="0"/>
              <a:t>Semiconductors, superconductors, </a:t>
            </a:r>
          </a:p>
          <a:p>
            <a:pPr lvl="1"/>
            <a:r>
              <a:rPr lang="en-US" dirty="0"/>
              <a:t>Integrated optics, nanofabrication</a:t>
            </a:r>
          </a:p>
          <a:p>
            <a:pPr lvl="1"/>
            <a:r>
              <a:rPr lang="en-US" dirty="0"/>
              <a:t>Microwave and RF control and readout</a:t>
            </a:r>
          </a:p>
          <a:p>
            <a:pPr lvl="1"/>
            <a:r>
              <a:rPr lang="en-US" dirty="0"/>
              <a:t>…</a:t>
            </a:r>
          </a:p>
          <a:p>
            <a:r>
              <a:rPr lang="en-US" dirty="0"/>
              <a:t>Areas of specialization</a:t>
            </a:r>
          </a:p>
          <a:p>
            <a:pPr lvl="1"/>
            <a:r>
              <a:rPr lang="en-US" dirty="0"/>
              <a:t>Quantum sensing and devices</a:t>
            </a:r>
          </a:p>
          <a:p>
            <a:pPr lvl="2"/>
            <a:r>
              <a:rPr lang="en-US" dirty="0"/>
              <a:t>most advanced, least taught!</a:t>
            </a:r>
          </a:p>
          <a:p>
            <a:pPr lvl="1"/>
            <a:r>
              <a:rPr lang="en-US" dirty="0"/>
              <a:t>Quantum communications and cryptography</a:t>
            </a:r>
          </a:p>
          <a:p>
            <a:pPr lvl="1"/>
            <a:r>
              <a:rPr lang="en-US" dirty="0"/>
              <a:t>Quantum simulations and computing</a:t>
            </a:r>
          </a:p>
        </p:txBody>
      </p:sp>
    </p:spTree>
    <p:extLst>
      <p:ext uri="{BB962C8B-B14F-4D97-AF65-F5344CB8AC3E}">
        <p14:creationId xmlns:p14="http://schemas.microsoft.com/office/powerpoint/2010/main" val="425733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A733-40E4-4BCD-A2A5-E64FF3BD5412}"/>
              </a:ext>
            </a:extLst>
          </p:cNvPr>
          <p:cNvSpPr>
            <a:spLocks noGrp="1"/>
          </p:cNvSpPr>
          <p:nvPr>
            <p:ph type="title"/>
          </p:nvPr>
        </p:nvSpPr>
        <p:spPr/>
        <p:txBody>
          <a:bodyPr/>
          <a:lstStyle/>
          <a:p>
            <a:r>
              <a:rPr lang="en-US" dirty="0"/>
              <a:t>Quantum Engineering Minor</a:t>
            </a:r>
          </a:p>
        </p:txBody>
      </p:sp>
      <p:sp>
        <p:nvSpPr>
          <p:cNvPr id="3" name="Content Placeholder 2">
            <a:extLst>
              <a:ext uri="{FF2B5EF4-FFF2-40B4-BE49-F238E27FC236}">
                <a16:creationId xmlns:a16="http://schemas.microsoft.com/office/drawing/2014/main" id="{0A24FAB8-F2AD-4C0B-804E-93C2EE9BBF22}"/>
              </a:ext>
            </a:extLst>
          </p:cNvPr>
          <p:cNvSpPr>
            <a:spLocks noGrp="1"/>
          </p:cNvSpPr>
          <p:nvPr>
            <p:ph idx="1"/>
          </p:nvPr>
        </p:nvSpPr>
        <p:spPr/>
        <p:txBody>
          <a:bodyPr/>
          <a:lstStyle/>
          <a:p>
            <a:r>
              <a:rPr lang="en-US" dirty="0"/>
              <a:t>Typically 6-7 courses, 3 core</a:t>
            </a:r>
          </a:p>
          <a:p>
            <a:r>
              <a:rPr lang="en-US" dirty="0"/>
              <a:t>Only requires 3-4 new/adapted courses</a:t>
            </a:r>
          </a:p>
          <a:p>
            <a:r>
              <a:rPr lang="en-US" dirty="0"/>
              <a:t>Rest leveraged from standard engineering list</a:t>
            </a:r>
          </a:p>
          <a:p>
            <a:r>
              <a:rPr lang="en-US" dirty="0"/>
              <a:t>Biggest barrier hands-on training</a:t>
            </a:r>
          </a:p>
          <a:p>
            <a:r>
              <a:rPr lang="en-US" dirty="0"/>
              <a:t>Engineering principles and design in QISE context – ABET</a:t>
            </a:r>
          </a:p>
          <a:p>
            <a:r>
              <a:rPr lang="en-US" dirty="0"/>
              <a:t>Three working examples</a:t>
            </a:r>
          </a:p>
        </p:txBody>
      </p:sp>
    </p:spTree>
    <p:extLst>
      <p:ext uri="{BB962C8B-B14F-4D97-AF65-F5344CB8AC3E}">
        <p14:creationId xmlns:p14="http://schemas.microsoft.com/office/powerpoint/2010/main" val="99468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4C71-181C-4DFA-BC21-E3913BB1A4B7}"/>
              </a:ext>
            </a:extLst>
          </p:cNvPr>
          <p:cNvSpPr>
            <a:spLocks noGrp="1"/>
          </p:cNvSpPr>
          <p:nvPr>
            <p:ph type="title"/>
          </p:nvPr>
        </p:nvSpPr>
        <p:spPr/>
        <p:txBody>
          <a:bodyPr/>
          <a:lstStyle/>
          <a:p>
            <a:r>
              <a:rPr lang="en-US" dirty="0"/>
              <a:t>Case 1: QE Minor </a:t>
            </a:r>
            <a:br>
              <a:rPr lang="en-US" dirty="0"/>
            </a:br>
            <a:r>
              <a:rPr lang="en-US" dirty="0"/>
              <a:t>at Colorado School of Mines</a:t>
            </a:r>
            <a:endParaRPr lang="en-US" sz="1800" dirty="0"/>
          </a:p>
        </p:txBody>
      </p:sp>
      <p:sp>
        <p:nvSpPr>
          <p:cNvPr id="3" name="Content Placeholder 2">
            <a:extLst>
              <a:ext uri="{FF2B5EF4-FFF2-40B4-BE49-F238E27FC236}">
                <a16:creationId xmlns:a16="http://schemas.microsoft.com/office/drawing/2014/main" id="{7BC9E20E-6BCC-4AF8-8242-AE729FB47100}"/>
              </a:ext>
            </a:extLst>
          </p:cNvPr>
          <p:cNvSpPr>
            <a:spLocks noGrp="1"/>
          </p:cNvSpPr>
          <p:nvPr>
            <p:ph idx="1"/>
          </p:nvPr>
        </p:nvSpPr>
        <p:spPr/>
        <p:txBody>
          <a:bodyPr>
            <a:normAutofit fontScale="85000" lnSpcReduction="20000"/>
          </a:bodyPr>
          <a:lstStyle/>
          <a:p>
            <a:r>
              <a:rPr lang="en-US" dirty="0"/>
              <a:t>6 departments, 6 courses</a:t>
            </a:r>
          </a:p>
          <a:p>
            <a:r>
              <a:rPr lang="en-US" dirty="0"/>
              <a:t>Linear algebra</a:t>
            </a:r>
          </a:p>
          <a:p>
            <a:r>
              <a:rPr lang="en-US" dirty="0"/>
              <a:t>3 of the following:</a:t>
            </a:r>
          </a:p>
          <a:p>
            <a:pPr lvl="1"/>
            <a:r>
              <a:rPr lang="en-US" dirty="0"/>
              <a:t>(</a:t>
            </a:r>
            <a:r>
              <a:rPr lang="en-US" dirty="0" err="1"/>
              <a:t>i</a:t>
            </a:r>
            <a:r>
              <a:rPr lang="en-US" dirty="0"/>
              <a:t>) Fundamentals of quantum information</a:t>
            </a:r>
          </a:p>
          <a:p>
            <a:pPr lvl="1"/>
            <a:r>
              <a:rPr lang="en-US" dirty="0"/>
              <a:t>(ii) Quantum programming</a:t>
            </a:r>
          </a:p>
          <a:p>
            <a:pPr lvl="1"/>
            <a:r>
              <a:rPr lang="en-US" dirty="0"/>
              <a:t>(iii) Low temperature microwave measurement</a:t>
            </a:r>
          </a:p>
          <a:p>
            <a:pPr lvl="1"/>
            <a:r>
              <a:rPr lang="en-US" dirty="0"/>
              <a:t>(iv) Quantum many-body physics</a:t>
            </a:r>
          </a:p>
          <a:p>
            <a:pPr lvl="1"/>
            <a:r>
              <a:rPr lang="en-US" dirty="0"/>
              <a:t>(v) Microelectronics processing</a:t>
            </a:r>
          </a:p>
          <a:p>
            <a:r>
              <a:rPr lang="en-US" dirty="0"/>
              <a:t>Final 2 from full QE course list e.g.</a:t>
            </a:r>
          </a:p>
          <a:p>
            <a:pPr lvl="1"/>
            <a:r>
              <a:rPr lang="en-US" dirty="0"/>
              <a:t>Feedback control systems</a:t>
            </a:r>
          </a:p>
          <a:p>
            <a:pPr lvl="1"/>
            <a:r>
              <a:rPr lang="en-US" dirty="0"/>
              <a:t>Digital signal processing</a:t>
            </a:r>
          </a:p>
          <a:p>
            <a:pPr lvl="1"/>
            <a:r>
              <a:rPr lang="en-US" dirty="0"/>
              <a:t>Semiconductor device physics and design</a:t>
            </a:r>
          </a:p>
          <a:p>
            <a:pPr lvl="1"/>
            <a:r>
              <a:rPr lang="en-US" dirty="0"/>
              <a:t>Computational materials, and machine learning</a:t>
            </a:r>
          </a:p>
          <a:p>
            <a:r>
              <a:rPr lang="en-US" dirty="0"/>
              <a:t>Required creation of 4 new courses (</a:t>
            </a:r>
            <a:r>
              <a:rPr lang="en-US" dirty="0" err="1"/>
              <a:t>i</a:t>
            </a:r>
            <a:r>
              <a:rPr lang="en-US" dirty="0"/>
              <a:t>)-(iv) targeted at quantum engineers and general STEM students</a:t>
            </a:r>
          </a:p>
          <a:p>
            <a:pPr lvl="1"/>
            <a:endParaRPr lang="en-US" dirty="0"/>
          </a:p>
        </p:txBody>
      </p:sp>
    </p:spTree>
    <p:extLst>
      <p:ext uri="{BB962C8B-B14F-4D97-AF65-F5344CB8AC3E}">
        <p14:creationId xmlns:p14="http://schemas.microsoft.com/office/powerpoint/2010/main" val="38002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DC9E-4805-4340-AEE2-894AF1FA8236}"/>
              </a:ext>
            </a:extLst>
          </p:cNvPr>
          <p:cNvSpPr>
            <a:spLocks noGrp="1"/>
          </p:cNvSpPr>
          <p:nvPr>
            <p:ph type="title"/>
          </p:nvPr>
        </p:nvSpPr>
        <p:spPr/>
        <p:txBody>
          <a:bodyPr/>
          <a:lstStyle/>
          <a:p>
            <a:r>
              <a:rPr lang="en-US" dirty="0"/>
              <a:t>Case 2: QE Minor </a:t>
            </a:r>
            <a:br>
              <a:rPr lang="en-US" dirty="0"/>
            </a:br>
            <a:r>
              <a:rPr lang="en-US" dirty="0"/>
              <a:t>at University of Colorado Boulder</a:t>
            </a:r>
            <a:endParaRPr lang="en-US" sz="1800" dirty="0"/>
          </a:p>
        </p:txBody>
      </p:sp>
      <p:sp>
        <p:nvSpPr>
          <p:cNvPr id="3" name="Content Placeholder 2">
            <a:extLst>
              <a:ext uri="{FF2B5EF4-FFF2-40B4-BE49-F238E27FC236}">
                <a16:creationId xmlns:a16="http://schemas.microsoft.com/office/drawing/2014/main" id="{45A58AC0-7AE6-472E-803B-2BF3B3CC4AE9}"/>
              </a:ext>
            </a:extLst>
          </p:cNvPr>
          <p:cNvSpPr>
            <a:spLocks noGrp="1"/>
          </p:cNvSpPr>
          <p:nvPr>
            <p:ph idx="1"/>
          </p:nvPr>
        </p:nvSpPr>
        <p:spPr/>
        <p:txBody>
          <a:bodyPr>
            <a:normAutofit fontScale="92500" lnSpcReduction="20000"/>
          </a:bodyPr>
          <a:lstStyle/>
          <a:p>
            <a:r>
              <a:rPr lang="en-US" dirty="0"/>
              <a:t>Requires 6 courses with 3 pre-</a:t>
            </a:r>
            <a:r>
              <a:rPr lang="en-US" dirty="0" err="1"/>
              <a:t>reqs</a:t>
            </a:r>
            <a:r>
              <a:rPr lang="en-US" dirty="0"/>
              <a:t> </a:t>
            </a:r>
          </a:p>
          <a:p>
            <a:pPr lvl="1"/>
            <a:r>
              <a:rPr lang="en-US" dirty="0"/>
              <a:t>(programming, calculus, and linear algebra)</a:t>
            </a:r>
          </a:p>
          <a:p>
            <a:r>
              <a:rPr lang="en-US" dirty="0"/>
              <a:t>3 of the following:</a:t>
            </a:r>
          </a:p>
          <a:p>
            <a:pPr lvl="1"/>
            <a:r>
              <a:rPr lang="en-US" dirty="0"/>
              <a:t>(</a:t>
            </a:r>
            <a:r>
              <a:rPr lang="en-US" dirty="0" err="1"/>
              <a:t>i</a:t>
            </a:r>
            <a:r>
              <a:rPr lang="en-US" dirty="0"/>
              <a:t>) Foundations of quantum engineering, or 2 semesters upper division QM in Physics Dept</a:t>
            </a:r>
          </a:p>
          <a:p>
            <a:pPr lvl="1"/>
            <a:r>
              <a:rPr lang="en-US" dirty="0"/>
              <a:t>(ii) Foundations of quantum hardware</a:t>
            </a:r>
          </a:p>
          <a:p>
            <a:pPr lvl="1"/>
            <a:r>
              <a:rPr lang="en-US" dirty="0"/>
              <a:t>(</a:t>
            </a:r>
            <a:r>
              <a:rPr lang="en-US" dirty="0" err="1"/>
              <a:t>iiia</a:t>
            </a:r>
            <a:r>
              <a:rPr lang="en-US" dirty="0"/>
              <a:t>) Introduction to quantum computing (theory track), or (</a:t>
            </a:r>
            <a:r>
              <a:rPr lang="en-US" dirty="0" err="1"/>
              <a:t>iiib</a:t>
            </a:r>
            <a:r>
              <a:rPr lang="en-US" dirty="0"/>
              <a:t>) quantum engineering lab (experimental track)</a:t>
            </a:r>
          </a:p>
          <a:p>
            <a:r>
              <a:rPr lang="en-US" dirty="0"/>
              <a:t>Remaining 3 from extant engineering courses, e.g.</a:t>
            </a:r>
          </a:p>
          <a:p>
            <a:pPr lvl="1"/>
            <a:r>
              <a:rPr lang="en-US" dirty="0"/>
              <a:t>Microwave and RF laboratory</a:t>
            </a:r>
          </a:p>
          <a:p>
            <a:pPr lvl="1"/>
            <a:r>
              <a:rPr lang="en-US" dirty="0"/>
              <a:t>Control systems analysis</a:t>
            </a:r>
          </a:p>
          <a:p>
            <a:pPr lvl="1"/>
            <a:r>
              <a:rPr lang="en-US" dirty="0"/>
              <a:t>Machine learning</a:t>
            </a:r>
          </a:p>
          <a:p>
            <a:pPr lvl="1"/>
            <a:r>
              <a:rPr lang="en-US" dirty="0"/>
              <a:t>Solid state physics</a:t>
            </a:r>
          </a:p>
          <a:p>
            <a:r>
              <a:rPr lang="en-US" dirty="0"/>
              <a:t>Required creation of 4 new courses, (</a:t>
            </a:r>
            <a:r>
              <a:rPr lang="en-US" dirty="0" err="1"/>
              <a:t>i</a:t>
            </a:r>
            <a:r>
              <a:rPr lang="en-US" dirty="0"/>
              <a:t>)-(</a:t>
            </a:r>
            <a:r>
              <a:rPr lang="en-US" dirty="0" err="1"/>
              <a:t>iiia</a:t>
            </a:r>
            <a:r>
              <a:rPr lang="en-US" dirty="0"/>
              <a:t>-b)</a:t>
            </a:r>
          </a:p>
          <a:p>
            <a:endParaRPr lang="en-US" dirty="0"/>
          </a:p>
          <a:p>
            <a:pPr lvl="1"/>
            <a:endParaRPr lang="en-US" dirty="0"/>
          </a:p>
        </p:txBody>
      </p:sp>
    </p:spTree>
    <p:extLst>
      <p:ext uri="{BB962C8B-B14F-4D97-AF65-F5344CB8AC3E}">
        <p14:creationId xmlns:p14="http://schemas.microsoft.com/office/powerpoint/2010/main" val="34897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6371-DA19-4A4D-952B-3E18BA307BFF}"/>
              </a:ext>
            </a:extLst>
          </p:cNvPr>
          <p:cNvSpPr>
            <a:spLocks noGrp="1"/>
          </p:cNvSpPr>
          <p:nvPr>
            <p:ph type="title"/>
          </p:nvPr>
        </p:nvSpPr>
        <p:spPr/>
        <p:txBody>
          <a:bodyPr/>
          <a:lstStyle/>
          <a:p>
            <a:r>
              <a:rPr lang="en-US" dirty="0"/>
              <a:t>Case 3: QE Minor</a:t>
            </a:r>
            <a:br>
              <a:rPr lang="en-US" dirty="0"/>
            </a:br>
            <a:r>
              <a:rPr lang="en-US" dirty="0"/>
              <a:t>at Virginia</a:t>
            </a:r>
            <a:r>
              <a:rPr lang="en-US" baseline="0" dirty="0"/>
              <a:t> Tech</a:t>
            </a:r>
            <a:endParaRPr lang="en-US" dirty="0"/>
          </a:p>
        </p:txBody>
      </p:sp>
      <p:sp>
        <p:nvSpPr>
          <p:cNvPr id="3" name="Content Placeholder 2">
            <a:extLst>
              <a:ext uri="{FF2B5EF4-FFF2-40B4-BE49-F238E27FC236}">
                <a16:creationId xmlns:a16="http://schemas.microsoft.com/office/drawing/2014/main" id="{87D81D60-B748-41ED-9A46-67EB65ADB8D2}"/>
              </a:ext>
            </a:extLst>
          </p:cNvPr>
          <p:cNvSpPr>
            <a:spLocks noGrp="1"/>
          </p:cNvSpPr>
          <p:nvPr>
            <p:ph idx="1"/>
          </p:nvPr>
        </p:nvSpPr>
        <p:spPr/>
        <p:txBody>
          <a:bodyPr>
            <a:normAutofit lnSpcReduction="10000"/>
          </a:bodyPr>
          <a:lstStyle/>
          <a:p>
            <a:r>
              <a:rPr lang="en-US" dirty="0"/>
              <a:t>7 departments across Science and Engineering colleges</a:t>
            </a:r>
          </a:p>
          <a:p>
            <a:r>
              <a:rPr lang="en-US" dirty="0"/>
              <a:t>Requires 8 courses, 6 of them mandatory:</a:t>
            </a:r>
          </a:p>
          <a:p>
            <a:pPr lvl="1"/>
            <a:r>
              <a:rPr lang="en-US" dirty="0"/>
              <a:t>(</a:t>
            </a:r>
            <a:r>
              <a:rPr lang="en-US" dirty="0" err="1"/>
              <a:t>i</a:t>
            </a:r>
            <a:r>
              <a:rPr lang="en-US" dirty="0"/>
              <a:t>) Linear algebra (pre-req for CU Boulder)</a:t>
            </a:r>
          </a:p>
          <a:p>
            <a:pPr lvl="1"/>
            <a:r>
              <a:rPr lang="en-US" dirty="0"/>
              <a:t>(ii) Quantum 101 (concepts)</a:t>
            </a:r>
          </a:p>
          <a:p>
            <a:pPr lvl="1"/>
            <a:r>
              <a:rPr lang="en-US" dirty="0"/>
              <a:t>(iii) Quantum for STEM majors</a:t>
            </a:r>
          </a:p>
          <a:p>
            <a:pPr lvl="1"/>
            <a:r>
              <a:rPr lang="en-US" dirty="0"/>
              <a:t>(iv)-(v) 2 semesters: Classical programming. quantum programming, and collaborative software</a:t>
            </a:r>
          </a:p>
          <a:p>
            <a:pPr lvl="1"/>
            <a:r>
              <a:rPr lang="en-US" dirty="0"/>
              <a:t>(vi) Physical quantum platforms or advanced quantum computing</a:t>
            </a:r>
          </a:p>
          <a:p>
            <a:r>
              <a:rPr lang="en-US" dirty="0"/>
              <a:t>Remaining 2 from extant engineering catalog</a:t>
            </a:r>
          </a:p>
          <a:p>
            <a:r>
              <a:rPr lang="en-US" dirty="0"/>
              <a:t>Required creation of (ii) and (iv)-(v)</a:t>
            </a:r>
          </a:p>
          <a:p>
            <a:pPr lvl="1"/>
            <a:endParaRPr lang="en-US" dirty="0"/>
          </a:p>
        </p:txBody>
      </p:sp>
    </p:spTree>
    <p:extLst>
      <p:ext uri="{BB962C8B-B14F-4D97-AF65-F5344CB8AC3E}">
        <p14:creationId xmlns:p14="http://schemas.microsoft.com/office/powerpoint/2010/main" val="19498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A4A5-D028-40C1-A692-D3DA3A973F2F}"/>
              </a:ext>
            </a:extLst>
          </p:cNvPr>
          <p:cNvSpPr>
            <a:spLocks noGrp="1"/>
          </p:cNvSpPr>
          <p:nvPr>
            <p:ph type="title"/>
          </p:nvPr>
        </p:nvSpPr>
        <p:spPr/>
        <p:txBody>
          <a:bodyPr/>
          <a:lstStyle/>
          <a:p>
            <a:r>
              <a:rPr lang="en-US" dirty="0"/>
              <a:t>Quantum engineering track within engineering majors</a:t>
            </a:r>
          </a:p>
        </p:txBody>
      </p:sp>
      <p:sp>
        <p:nvSpPr>
          <p:cNvPr id="3" name="Content Placeholder 2">
            <a:extLst>
              <a:ext uri="{FF2B5EF4-FFF2-40B4-BE49-F238E27FC236}">
                <a16:creationId xmlns:a16="http://schemas.microsoft.com/office/drawing/2014/main" id="{123F2305-D0CC-4AF5-8B13-43B207B36FB6}"/>
              </a:ext>
            </a:extLst>
          </p:cNvPr>
          <p:cNvSpPr>
            <a:spLocks noGrp="1"/>
          </p:cNvSpPr>
          <p:nvPr>
            <p:ph idx="1"/>
          </p:nvPr>
        </p:nvSpPr>
        <p:spPr/>
        <p:txBody>
          <a:bodyPr>
            <a:normAutofit fontScale="77500" lnSpcReduction="20000"/>
          </a:bodyPr>
          <a:lstStyle/>
          <a:p>
            <a:r>
              <a:rPr lang="en-US" dirty="0"/>
              <a:t>Can more closely specialize and integrate directly with major</a:t>
            </a:r>
          </a:p>
          <a:p>
            <a:pPr lvl="1"/>
            <a:r>
              <a:rPr lang="en-US" dirty="0"/>
              <a:t>e.g. EE or CS-based quantum software, hardware, and algorithms tracks</a:t>
            </a:r>
          </a:p>
          <a:p>
            <a:r>
              <a:rPr lang="en-US" dirty="0"/>
              <a:t>Suggest 4 required courses:</a:t>
            </a:r>
          </a:p>
          <a:p>
            <a:pPr lvl="1"/>
            <a:r>
              <a:rPr lang="en-US" dirty="0"/>
              <a:t>Quantum Engineering I-II</a:t>
            </a:r>
          </a:p>
          <a:p>
            <a:pPr lvl="2"/>
            <a:r>
              <a:rPr lang="en-US" dirty="0"/>
              <a:t>Draws on Modular First Quantum Course for STEM majors</a:t>
            </a:r>
          </a:p>
          <a:p>
            <a:pPr lvl="1"/>
            <a:r>
              <a:rPr lang="en-US" dirty="0"/>
              <a:t>Hands-on Training with Quantum Hardware I-II</a:t>
            </a:r>
          </a:p>
          <a:p>
            <a:pPr lvl="2"/>
            <a:r>
              <a:rPr lang="en-US" dirty="0"/>
              <a:t>At least two different technologies</a:t>
            </a:r>
          </a:p>
          <a:p>
            <a:r>
              <a:rPr lang="en-US" dirty="0"/>
              <a:t>Suggest 2 optional courses drawn from extant engineering offerings e.g.:</a:t>
            </a:r>
          </a:p>
          <a:p>
            <a:pPr lvl="1"/>
            <a:r>
              <a:rPr lang="en-US" dirty="0"/>
              <a:t>Nanofabrication</a:t>
            </a:r>
          </a:p>
          <a:p>
            <a:pPr lvl="1"/>
            <a:r>
              <a:rPr lang="en-US" dirty="0"/>
              <a:t>Materials science</a:t>
            </a:r>
          </a:p>
          <a:p>
            <a:pPr lvl="1"/>
            <a:r>
              <a:rPr lang="en-US" dirty="0"/>
              <a:t>Solid state devices</a:t>
            </a:r>
          </a:p>
          <a:p>
            <a:pPr lvl="1"/>
            <a:r>
              <a:rPr lang="en-US" dirty="0"/>
              <a:t>Machine learning</a:t>
            </a:r>
          </a:p>
          <a:p>
            <a:r>
              <a:rPr lang="en-US" dirty="0"/>
              <a:t>Recommend Quantum 101 to help recruit</a:t>
            </a:r>
          </a:p>
          <a:p>
            <a:r>
              <a:rPr lang="en-US" dirty="0"/>
              <a:t>Extant example at U. Chicago</a:t>
            </a:r>
          </a:p>
          <a:p>
            <a:pPr lvl="1"/>
            <a:r>
              <a:rPr lang="en-US" dirty="0"/>
              <a:t>Molecular engineering, quantum track</a:t>
            </a:r>
          </a:p>
        </p:txBody>
      </p:sp>
    </p:spTree>
    <p:extLst>
      <p:ext uri="{BB962C8B-B14F-4D97-AF65-F5344CB8AC3E}">
        <p14:creationId xmlns:p14="http://schemas.microsoft.com/office/powerpoint/2010/main" val="20305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0BD6-9297-49FF-90FF-1D1F5226E8C0}"/>
              </a:ext>
            </a:extLst>
          </p:cNvPr>
          <p:cNvSpPr>
            <a:spLocks noGrp="1"/>
          </p:cNvSpPr>
          <p:nvPr>
            <p:ph type="title"/>
          </p:nvPr>
        </p:nvSpPr>
        <p:spPr>
          <a:xfrm>
            <a:off x="685800" y="457200"/>
            <a:ext cx="7772400" cy="612588"/>
          </a:xfrm>
        </p:spPr>
        <p:txBody>
          <a:bodyPr/>
          <a:lstStyle/>
          <a:p>
            <a:r>
              <a:rPr lang="en-US" dirty="0"/>
              <a:t>Outline: </a:t>
            </a:r>
            <a:r>
              <a:rPr lang="en-US" b="0" i="0" dirty="0">
                <a:effectLst/>
                <a:latin typeface="-apple-system"/>
              </a:rPr>
              <a:t>Building a Quantum Engineering Undergraduate Program</a:t>
            </a:r>
            <a:endParaRPr lang="en-US" dirty="0"/>
          </a:p>
        </p:txBody>
      </p:sp>
      <p:sp>
        <p:nvSpPr>
          <p:cNvPr id="3" name="Content Placeholder 2">
            <a:extLst>
              <a:ext uri="{FF2B5EF4-FFF2-40B4-BE49-F238E27FC236}">
                <a16:creationId xmlns:a16="http://schemas.microsoft.com/office/drawing/2014/main" id="{559D9168-1AA8-4EA8-A729-AAC497AD666C}"/>
              </a:ext>
            </a:extLst>
          </p:cNvPr>
          <p:cNvSpPr>
            <a:spLocks noGrp="1"/>
          </p:cNvSpPr>
          <p:nvPr>
            <p:ph idx="1"/>
          </p:nvPr>
        </p:nvSpPr>
        <p:spPr>
          <a:xfrm>
            <a:off x="685800" y="1972234"/>
            <a:ext cx="7772400" cy="4580965"/>
          </a:xfrm>
        </p:spPr>
        <p:txBody>
          <a:bodyPr/>
          <a:lstStyle/>
          <a:p>
            <a:r>
              <a:rPr lang="en-US" dirty="0"/>
              <a:t>What is a “quantum engineer?”</a:t>
            </a:r>
          </a:p>
          <a:p>
            <a:r>
              <a:rPr lang="en-US" dirty="0"/>
              <a:t>The quantum </a:t>
            </a:r>
            <a:r>
              <a:rPr lang="en-US" b="1" dirty="0"/>
              <a:t>aware </a:t>
            </a:r>
            <a:r>
              <a:rPr lang="en-US" dirty="0"/>
              <a:t>engineer</a:t>
            </a:r>
          </a:p>
          <a:p>
            <a:r>
              <a:rPr lang="en-US" dirty="0"/>
              <a:t>Quantum 101</a:t>
            </a:r>
          </a:p>
          <a:p>
            <a:r>
              <a:rPr lang="en-US" dirty="0"/>
              <a:t>The quantum </a:t>
            </a:r>
            <a:r>
              <a:rPr lang="en-US" b="1" dirty="0"/>
              <a:t>proficient </a:t>
            </a:r>
            <a:r>
              <a:rPr lang="en-US" dirty="0"/>
              <a:t>engineer</a:t>
            </a:r>
          </a:p>
          <a:p>
            <a:r>
              <a:rPr lang="en-US" dirty="0"/>
              <a:t>Promoting diversity in quantum engineering</a:t>
            </a:r>
          </a:p>
          <a:p>
            <a:r>
              <a:rPr lang="en-US" dirty="0"/>
              <a:t>Hands-on training on quantum hardware</a:t>
            </a:r>
          </a:p>
          <a:p>
            <a:r>
              <a:rPr lang="en-US" dirty="0"/>
              <a:t>Key recommendations</a:t>
            </a:r>
          </a:p>
        </p:txBody>
      </p:sp>
    </p:spTree>
    <p:extLst>
      <p:ext uri="{BB962C8B-B14F-4D97-AF65-F5344CB8AC3E}">
        <p14:creationId xmlns:p14="http://schemas.microsoft.com/office/powerpoint/2010/main" val="273129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69D1-B80B-4A99-9D80-600DA6F8CDAF}"/>
              </a:ext>
            </a:extLst>
          </p:cNvPr>
          <p:cNvSpPr>
            <a:spLocks noGrp="1"/>
          </p:cNvSpPr>
          <p:nvPr>
            <p:ph type="title"/>
          </p:nvPr>
        </p:nvSpPr>
        <p:spPr/>
        <p:txBody>
          <a:bodyPr/>
          <a:lstStyle/>
          <a:p>
            <a:r>
              <a:rPr lang="en-US" dirty="0"/>
              <a:t>Diversity Opportunity</a:t>
            </a:r>
          </a:p>
        </p:txBody>
      </p:sp>
      <p:sp>
        <p:nvSpPr>
          <p:cNvPr id="3" name="Content Placeholder 2">
            <a:extLst>
              <a:ext uri="{FF2B5EF4-FFF2-40B4-BE49-F238E27FC236}">
                <a16:creationId xmlns:a16="http://schemas.microsoft.com/office/drawing/2014/main" id="{AC610672-50D3-4DC1-B0CA-72BDAEA393F5}"/>
              </a:ext>
            </a:extLst>
          </p:cNvPr>
          <p:cNvSpPr>
            <a:spLocks noGrp="1"/>
          </p:cNvSpPr>
          <p:nvPr>
            <p:ph idx="1"/>
          </p:nvPr>
        </p:nvSpPr>
        <p:spPr/>
        <p:txBody>
          <a:bodyPr>
            <a:normAutofit fontScale="92500"/>
          </a:bodyPr>
          <a:lstStyle/>
          <a:p>
            <a:r>
              <a:rPr lang="en-US" dirty="0"/>
              <a:t>Quantum workforce reflects present STEM workforce </a:t>
            </a:r>
          </a:p>
          <a:p>
            <a:r>
              <a:rPr lang="en-US" dirty="0"/>
              <a:t>Low # of graduates from educationally marginalized </a:t>
            </a:r>
          </a:p>
          <a:p>
            <a:pPr lvl="1"/>
            <a:r>
              <a:rPr lang="en-US" dirty="0"/>
              <a:t>racial and ethnic groups, </a:t>
            </a:r>
          </a:p>
          <a:p>
            <a:pPr lvl="1"/>
            <a:r>
              <a:rPr lang="en-US" dirty="0"/>
              <a:t>sexual preferences, </a:t>
            </a:r>
          </a:p>
          <a:p>
            <a:pPr lvl="1"/>
            <a:r>
              <a:rPr lang="en-US" dirty="0"/>
              <a:t>and genders, including women (largest group)</a:t>
            </a:r>
          </a:p>
          <a:p>
            <a:r>
              <a:rPr lang="en-US" dirty="0"/>
              <a:t>How to build diverse, equitable, and inclusive quantum engineering undergraduate programs?</a:t>
            </a:r>
          </a:p>
          <a:p>
            <a:r>
              <a:rPr lang="en-US" dirty="0"/>
              <a:t>Concrete recommendations in 3 areas:</a:t>
            </a:r>
          </a:p>
          <a:p>
            <a:pPr lvl="1"/>
            <a:r>
              <a:rPr lang="en-US" dirty="0"/>
              <a:t>(</a:t>
            </a:r>
            <a:r>
              <a:rPr lang="en-US" dirty="0" err="1"/>
              <a:t>i</a:t>
            </a:r>
            <a:r>
              <a:rPr lang="en-US" dirty="0"/>
              <a:t>) Climate</a:t>
            </a:r>
          </a:p>
          <a:p>
            <a:pPr lvl="1"/>
            <a:r>
              <a:rPr lang="en-US" dirty="0"/>
              <a:t>(ii) Curriculum and program evaluation</a:t>
            </a:r>
          </a:p>
          <a:p>
            <a:pPr lvl="1"/>
            <a:r>
              <a:rPr lang="en-US" dirty="0"/>
              <a:t>(iii) Industry</a:t>
            </a:r>
          </a:p>
        </p:txBody>
      </p:sp>
    </p:spTree>
    <p:extLst>
      <p:ext uri="{BB962C8B-B14F-4D97-AF65-F5344CB8AC3E}">
        <p14:creationId xmlns:p14="http://schemas.microsoft.com/office/powerpoint/2010/main" val="5673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23D5-AC6C-4726-AEF6-D33E698BB922}"/>
              </a:ext>
            </a:extLst>
          </p:cNvPr>
          <p:cNvSpPr>
            <a:spLocks noGrp="1"/>
          </p:cNvSpPr>
          <p:nvPr>
            <p:ph type="title"/>
          </p:nvPr>
        </p:nvSpPr>
        <p:spPr>
          <a:xfrm>
            <a:off x="685800" y="122517"/>
            <a:ext cx="7772400" cy="609600"/>
          </a:xfrm>
        </p:spPr>
        <p:txBody>
          <a:bodyPr/>
          <a:lstStyle/>
          <a:p>
            <a:r>
              <a:rPr lang="en-US" dirty="0"/>
              <a:t>Diversity Recommendations</a:t>
            </a:r>
          </a:p>
        </p:txBody>
      </p:sp>
      <p:sp>
        <p:nvSpPr>
          <p:cNvPr id="3" name="Content Placeholder 2">
            <a:extLst>
              <a:ext uri="{FF2B5EF4-FFF2-40B4-BE49-F238E27FC236}">
                <a16:creationId xmlns:a16="http://schemas.microsoft.com/office/drawing/2014/main" id="{DA573DB4-9273-410B-A406-EA2001DDAFE3}"/>
              </a:ext>
            </a:extLst>
          </p:cNvPr>
          <p:cNvSpPr>
            <a:spLocks noGrp="1"/>
          </p:cNvSpPr>
          <p:nvPr>
            <p:ph idx="1"/>
          </p:nvPr>
        </p:nvSpPr>
        <p:spPr>
          <a:xfrm>
            <a:off x="685800" y="948764"/>
            <a:ext cx="7772400" cy="5517776"/>
          </a:xfrm>
        </p:spPr>
        <p:txBody>
          <a:bodyPr>
            <a:normAutofit fontScale="70000" lnSpcReduction="20000"/>
          </a:bodyPr>
          <a:lstStyle/>
          <a:p>
            <a:r>
              <a:rPr lang="en-US" dirty="0"/>
              <a:t>Climate</a:t>
            </a:r>
          </a:p>
          <a:p>
            <a:pPr lvl="1"/>
            <a:r>
              <a:rPr lang="en-US" dirty="0"/>
              <a:t>Research mentor training in best practices</a:t>
            </a:r>
          </a:p>
          <a:p>
            <a:pPr lvl="2"/>
            <a:r>
              <a:rPr lang="en-US" dirty="0"/>
              <a:t>Building authenticity and trust</a:t>
            </a:r>
          </a:p>
          <a:p>
            <a:pPr lvl="2"/>
            <a:r>
              <a:rPr lang="en-US" dirty="0"/>
              <a:t>Engaging in culturally aware communications</a:t>
            </a:r>
          </a:p>
          <a:p>
            <a:pPr lvl="1"/>
            <a:r>
              <a:rPr lang="en-US" dirty="0"/>
              <a:t>Periodic climate surveys of students made publicly available</a:t>
            </a:r>
          </a:p>
          <a:p>
            <a:pPr lvl="1"/>
            <a:r>
              <a:rPr lang="en-US" dirty="0"/>
              <a:t>Early, high-quality, multi-semester research experiences</a:t>
            </a:r>
          </a:p>
          <a:p>
            <a:r>
              <a:rPr lang="en-US" dirty="0"/>
              <a:t>Curriculum and program evaluation</a:t>
            </a:r>
          </a:p>
          <a:p>
            <a:pPr lvl="1"/>
            <a:r>
              <a:rPr lang="en-US" dirty="0"/>
              <a:t>Transfer pathways from community colleges</a:t>
            </a:r>
          </a:p>
          <a:p>
            <a:pPr lvl="2"/>
            <a:r>
              <a:rPr lang="en-US" dirty="0"/>
              <a:t>Quantum 101</a:t>
            </a:r>
          </a:p>
          <a:p>
            <a:pPr lvl="1"/>
            <a:r>
              <a:rPr lang="en-US" dirty="0"/>
              <a:t>Disaggregate data on outcomes by gender and race/ethnicity</a:t>
            </a:r>
          </a:p>
          <a:p>
            <a:pPr lvl="1"/>
            <a:r>
              <a:rPr lang="en-US" dirty="0"/>
              <a:t>Brief early interventions in classroom on inclusivity and equity</a:t>
            </a:r>
          </a:p>
          <a:p>
            <a:pPr lvl="1"/>
            <a:r>
              <a:rPr lang="en-US" dirty="0"/>
              <a:t>Course and department goals focus on outcomes, not # of students</a:t>
            </a:r>
          </a:p>
          <a:p>
            <a:pPr lvl="2"/>
            <a:r>
              <a:rPr lang="en-US" dirty="0"/>
              <a:t>Career outcomes</a:t>
            </a:r>
          </a:p>
          <a:p>
            <a:pPr lvl="1"/>
            <a:r>
              <a:rPr lang="en-US" dirty="0"/>
              <a:t>Professional development</a:t>
            </a:r>
          </a:p>
          <a:p>
            <a:pPr lvl="2"/>
            <a:r>
              <a:rPr lang="en-US" dirty="0"/>
              <a:t>Writing and culturally aware communication skills</a:t>
            </a:r>
          </a:p>
          <a:p>
            <a:r>
              <a:rPr lang="en-US" dirty="0"/>
              <a:t>Industry</a:t>
            </a:r>
          </a:p>
          <a:p>
            <a:pPr lvl="1"/>
            <a:r>
              <a:rPr lang="en-US" dirty="0"/>
              <a:t>Equitable access to industry educational resources and internships</a:t>
            </a:r>
          </a:p>
          <a:p>
            <a:pPr lvl="1"/>
            <a:r>
              <a:rPr lang="en-US" dirty="0"/>
              <a:t>Formal partnership with minority-serving programs, e.g. IBM-HBCU</a:t>
            </a:r>
          </a:p>
          <a:p>
            <a:pPr lvl="1"/>
            <a:r>
              <a:rPr lang="en-US" dirty="0"/>
              <a:t>Credentialing pathways for marginalized students through internships and/or open-source educational materials</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41332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 calcmode="lin" valueType="num">
                                      <p:cBhvr additive="base">
                                        <p:cTn id="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 calcmode="lin" valueType="num">
                                      <p:cBhvr additive="base">
                                        <p:cTn id="7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6" end="16"/>
                                            </p:txEl>
                                          </p:spTgt>
                                        </p:tgtEl>
                                        <p:attrNameLst>
                                          <p:attrName>style.visibility</p:attrName>
                                        </p:attrNameLst>
                                      </p:cBhvr>
                                      <p:to>
                                        <p:strVal val="visible"/>
                                      </p:to>
                                    </p:set>
                                    <p:anim calcmode="lin" valueType="num">
                                      <p:cBhvr additive="base">
                                        <p:cTn id="7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7" end="17"/>
                                            </p:txEl>
                                          </p:spTgt>
                                        </p:tgtEl>
                                        <p:attrNameLst>
                                          <p:attrName>style.visibility</p:attrName>
                                        </p:attrNameLst>
                                      </p:cBhvr>
                                      <p:to>
                                        <p:strVal val="visible"/>
                                      </p:to>
                                    </p:set>
                                    <p:anim calcmode="lin" valueType="num">
                                      <p:cBhvr additive="base">
                                        <p:cTn id="79"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
                                            <p:txEl>
                                              <p:pRg st="18" end="18"/>
                                            </p:txEl>
                                          </p:spTgt>
                                        </p:tgtEl>
                                        <p:attrNameLst>
                                          <p:attrName>style.visibility</p:attrName>
                                        </p:attrNameLst>
                                      </p:cBhvr>
                                      <p:to>
                                        <p:strVal val="visible"/>
                                      </p:to>
                                    </p:set>
                                    <p:anim calcmode="lin" valueType="num">
                                      <p:cBhvr additive="base">
                                        <p:cTn id="83"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36D1-6329-45AF-A27E-D4C86FA73958}"/>
              </a:ext>
            </a:extLst>
          </p:cNvPr>
          <p:cNvSpPr>
            <a:spLocks noGrp="1"/>
          </p:cNvSpPr>
          <p:nvPr>
            <p:ph type="title"/>
          </p:nvPr>
        </p:nvSpPr>
        <p:spPr/>
        <p:txBody>
          <a:bodyPr/>
          <a:lstStyle/>
          <a:p>
            <a:r>
              <a:rPr lang="en-US" dirty="0"/>
              <a:t>Hands-on</a:t>
            </a:r>
            <a:r>
              <a:rPr lang="en-US" baseline="0" dirty="0"/>
              <a:t> training on quantum hardware</a:t>
            </a:r>
            <a:endParaRPr lang="en-US" dirty="0"/>
          </a:p>
        </p:txBody>
      </p:sp>
      <p:sp>
        <p:nvSpPr>
          <p:cNvPr id="3" name="Content Placeholder 2">
            <a:extLst>
              <a:ext uri="{FF2B5EF4-FFF2-40B4-BE49-F238E27FC236}">
                <a16:creationId xmlns:a16="http://schemas.microsoft.com/office/drawing/2014/main" id="{A9CB61CC-47F7-478C-A12C-F34EDD6E0D5F}"/>
              </a:ext>
            </a:extLst>
          </p:cNvPr>
          <p:cNvSpPr>
            <a:spLocks noGrp="1"/>
          </p:cNvSpPr>
          <p:nvPr>
            <p:ph idx="1"/>
          </p:nvPr>
        </p:nvSpPr>
        <p:spPr/>
        <p:txBody>
          <a:bodyPr>
            <a:normAutofit fontScale="92500" lnSpcReduction="10000"/>
          </a:bodyPr>
          <a:lstStyle/>
          <a:p>
            <a:r>
              <a:rPr lang="en-US" dirty="0"/>
              <a:t>Highly diverse skill sets</a:t>
            </a:r>
          </a:p>
          <a:p>
            <a:pPr lvl="1"/>
            <a:r>
              <a:rPr lang="en-US" dirty="0"/>
              <a:t>E.g. quantum optics labs vs. microwave-controlled superconducting quantum circuits</a:t>
            </a:r>
          </a:p>
          <a:p>
            <a:r>
              <a:rPr lang="en-US" dirty="0"/>
              <a:t>QISE links disparate technologies with a common language</a:t>
            </a:r>
          </a:p>
          <a:p>
            <a:pPr lvl="1"/>
            <a:r>
              <a:rPr lang="en-US" dirty="0"/>
              <a:t>Link must be physical – theory is not enough</a:t>
            </a:r>
          </a:p>
          <a:p>
            <a:r>
              <a:rPr lang="en-US" dirty="0"/>
              <a:t>Solutions institution-dependent</a:t>
            </a:r>
          </a:p>
          <a:p>
            <a:pPr lvl="1"/>
            <a:r>
              <a:rPr lang="en-US" dirty="0"/>
              <a:t>budgets, faculty expertise</a:t>
            </a:r>
          </a:p>
          <a:p>
            <a:pPr lvl="1"/>
            <a:r>
              <a:rPr lang="en-US" dirty="0"/>
              <a:t>Recommend cross-institution exchange of expertise</a:t>
            </a:r>
          </a:p>
          <a:p>
            <a:pPr lvl="1"/>
            <a:r>
              <a:rPr lang="en-US" dirty="0"/>
              <a:t>Partnership with national labs, quantum centers</a:t>
            </a:r>
          </a:p>
          <a:p>
            <a:r>
              <a:rPr lang="en-US" dirty="0"/>
              <a:t>Core skills</a:t>
            </a:r>
          </a:p>
          <a:p>
            <a:pPr lvl="1"/>
            <a:r>
              <a:rPr lang="en-US" dirty="0"/>
              <a:t>Preparation, measurement, and control of quantum states</a:t>
            </a:r>
          </a:p>
          <a:p>
            <a:pPr lvl="1"/>
            <a:r>
              <a:rPr lang="en-US" dirty="0"/>
              <a:t>Multi-platform knowledge </a:t>
            </a:r>
            <a:r>
              <a:rPr lang="en-US" dirty="0">
                <a:sym typeface="Wingdings" panose="05000000000000000000" pitchFamily="2" charset="2"/>
              </a:rPr>
              <a:t> technological versatility</a:t>
            </a:r>
            <a:endParaRPr lang="en-US" dirty="0"/>
          </a:p>
        </p:txBody>
      </p:sp>
    </p:spTree>
    <p:extLst>
      <p:ext uri="{BB962C8B-B14F-4D97-AF65-F5344CB8AC3E}">
        <p14:creationId xmlns:p14="http://schemas.microsoft.com/office/powerpoint/2010/main" val="104370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A7D1-1A45-4D7F-B208-10D9931ABC31}"/>
              </a:ext>
            </a:extLst>
          </p:cNvPr>
          <p:cNvSpPr>
            <a:spLocks noGrp="1"/>
          </p:cNvSpPr>
          <p:nvPr>
            <p:ph type="title"/>
          </p:nvPr>
        </p:nvSpPr>
        <p:spPr/>
        <p:txBody>
          <a:bodyPr/>
          <a:lstStyle/>
          <a:p>
            <a:r>
              <a:rPr lang="en-US" dirty="0"/>
              <a:t>Present Key Areas</a:t>
            </a:r>
            <a:r>
              <a:rPr lang="en-US" baseline="0" dirty="0"/>
              <a:t> of Technology</a:t>
            </a:r>
            <a:br>
              <a:rPr lang="en-US" baseline="0" dirty="0"/>
            </a:br>
            <a:r>
              <a:rPr lang="en-US" sz="1800" dirty="0"/>
              <a:t>(rapidly evolving)</a:t>
            </a:r>
          </a:p>
        </p:txBody>
      </p:sp>
      <p:sp>
        <p:nvSpPr>
          <p:cNvPr id="3" name="Content Placeholder 2">
            <a:extLst>
              <a:ext uri="{FF2B5EF4-FFF2-40B4-BE49-F238E27FC236}">
                <a16:creationId xmlns:a16="http://schemas.microsoft.com/office/drawing/2014/main" id="{91B7F918-7C88-441C-86E8-B40EB20EC557}"/>
              </a:ext>
            </a:extLst>
          </p:cNvPr>
          <p:cNvSpPr>
            <a:spLocks noGrp="1"/>
          </p:cNvSpPr>
          <p:nvPr>
            <p:ph idx="1"/>
          </p:nvPr>
        </p:nvSpPr>
        <p:spPr/>
        <p:txBody>
          <a:bodyPr>
            <a:normAutofit fontScale="92500" lnSpcReduction="20000"/>
          </a:bodyPr>
          <a:lstStyle/>
          <a:p>
            <a:r>
              <a:rPr lang="en-US" dirty="0"/>
              <a:t>Optics</a:t>
            </a:r>
          </a:p>
          <a:p>
            <a:pPr lvl="1"/>
            <a:r>
              <a:rPr lang="en-US" dirty="0"/>
              <a:t>Budget-friendly, e.g. parametric down conversion in ready-made kits ~$20K USD</a:t>
            </a:r>
          </a:p>
          <a:p>
            <a:pPr lvl="1"/>
            <a:r>
              <a:rPr lang="en-US" dirty="0"/>
              <a:t>Many demonstrations, see </a:t>
            </a:r>
            <a:r>
              <a:rPr lang="en-US" i="1" dirty="0"/>
              <a:t>Quantum mechanics: theory and experiment</a:t>
            </a:r>
            <a:r>
              <a:rPr lang="en-US" dirty="0"/>
              <a:t>, Mark Beck (2012, OUP)</a:t>
            </a:r>
          </a:p>
          <a:p>
            <a:pPr lvl="1"/>
            <a:r>
              <a:rPr lang="en-US" dirty="0"/>
              <a:t>Implemented in smaller four-year colleges already</a:t>
            </a:r>
          </a:p>
          <a:p>
            <a:r>
              <a:rPr lang="en-US" dirty="0"/>
              <a:t>Atoms and Ions</a:t>
            </a:r>
          </a:p>
          <a:p>
            <a:pPr lvl="1"/>
            <a:r>
              <a:rPr lang="en-US" dirty="0"/>
              <a:t>Individual fundamental quanta</a:t>
            </a:r>
          </a:p>
          <a:p>
            <a:pPr lvl="1"/>
            <a:r>
              <a:rPr lang="en-US" dirty="0"/>
              <a:t>Nitrogen vacancy centers – quantum sensing</a:t>
            </a:r>
          </a:p>
          <a:p>
            <a:pPr lvl="1"/>
            <a:r>
              <a:rPr lang="en-US" dirty="0"/>
              <a:t>Optical pumping, laser cooling</a:t>
            </a:r>
          </a:p>
          <a:p>
            <a:pPr lvl="1"/>
            <a:r>
              <a:rPr lang="en-US" dirty="0"/>
              <a:t>Cloud access to remote machines at </a:t>
            </a:r>
            <a:r>
              <a:rPr lang="en-US" dirty="0" err="1"/>
              <a:t>IonQ</a:t>
            </a:r>
            <a:endParaRPr lang="en-US" dirty="0"/>
          </a:p>
          <a:p>
            <a:r>
              <a:rPr lang="en-US" dirty="0" err="1"/>
              <a:t>Cyrogenic</a:t>
            </a:r>
            <a:r>
              <a:rPr lang="en-US" dirty="0"/>
              <a:t> and Solid State</a:t>
            </a:r>
          </a:p>
          <a:p>
            <a:pPr lvl="1"/>
            <a:r>
              <a:rPr lang="en-US" dirty="0"/>
              <a:t>~$300K entry-level cost for dilution fridge</a:t>
            </a:r>
          </a:p>
          <a:p>
            <a:pPr lvl="2"/>
            <a:r>
              <a:rPr lang="en-US" dirty="0"/>
              <a:t>Local expertise or grouping across regional schools</a:t>
            </a:r>
          </a:p>
          <a:p>
            <a:pPr lvl="1"/>
            <a:r>
              <a:rPr lang="en-US" dirty="0"/>
              <a:t>Alternates: Superconductors, pulsed NMR</a:t>
            </a:r>
          </a:p>
          <a:p>
            <a:endParaRPr lang="en-US" dirty="0"/>
          </a:p>
          <a:p>
            <a:pPr lvl="1"/>
            <a:endParaRPr lang="en-US" dirty="0"/>
          </a:p>
          <a:p>
            <a:endParaRPr lang="en-US" dirty="0"/>
          </a:p>
        </p:txBody>
      </p:sp>
    </p:spTree>
    <p:extLst>
      <p:ext uri="{BB962C8B-B14F-4D97-AF65-F5344CB8AC3E}">
        <p14:creationId xmlns:p14="http://schemas.microsoft.com/office/powerpoint/2010/main" val="188829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8C09-03D7-460A-8C9C-14CC4E2BE200}"/>
              </a:ext>
            </a:extLst>
          </p:cNvPr>
          <p:cNvSpPr>
            <a:spLocks noGrp="1"/>
          </p:cNvSpPr>
          <p:nvPr>
            <p:ph type="title"/>
          </p:nvPr>
        </p:nvSpPr>
        <p:spPr/>
        <p:txBody>
          <a:bodyPr>
            <a:normAutofit fontScale="90000"/>
          </a:bodyPr>
          <a:lstStyle/>
          <a:p>
            <a:r>
              <a:rPr lang="en-US" dirty="0"/>
              <a:t>Key technologies already available in engineering programs </a:t>
            </a:r>
            <a:r>
              <a:rPr lang="en-US"/>
              <a:t>and industry</a:t>
            </a:r>
            <a:endParaRPr lang="en-US" dirty="0"/>
          </a:p>
        </p:txBody>
      </p:sp>
      <p:sp>
        <p:nvSpPr>
          <p:cNvPr id="3" name="Content Placeholder 2">
            <a:extLst>
              <a:ext uri="{FF2B5EF4-FFF2-40B4-BE49-F238E27FC236}">
                <a16:creationId xmlns:a16="http://schemas.microsoft.com/office/drawing/2014/main" id="{527D1DB2-5BF2-4FD3-A42F-3A92300AB0BE}"/>
              </a:ext>
            </a:extLst>
          </p:cNvPr>
          <p:cNvSpPr>
            <a:spLocks noGrp="1"/>
          </p:cNvSpPr>
          <p:nvPr>
            <p:ph idx="1"/>
          </p:nvPr>
        </p:nvSpPr>
        <p:spPr/>
        <p:txBody>
          <a:bodyPr>
            <a:normAutofit fontScale="85000" lnSpcReduction="20000"/>
          </a:bodyPr>
          <a:lstStyle/>
          <a:p>
            <a:r>
              <a:rPr lang="en-US" dirty="0"/>
              <a:t>Nanofabrication – already in materials engineering etc.</a:t>
            </a:r>
          </a:p>
          <a:p>
            <a:pPr lvl="1"/>
            <a:r>
              <a:rPr lang="en-US" dirty="0"/>
              <a:t>Photonic or superconducting quantum computing, spin qubits, ion traps</a:t>
            </a:r>
          </a:p>
          <a:p>
            <a:pPr lvl="1"/>
            <a:r>
              <a:rPr lang="en-US" dirty="0"/>
              <a:t>National labs, regional centers, larger universities</a:t>
            </a:r>
          </a:p>
          <a:p>
            <a:r>
              <a:rPr lang="en-US" dirty="0"/>
              <a:t>Quantum-classical interface – draws on EE courses</a:t>
            </a:r>
          </a:p>
          <a:p>
            <a:pPr lvl="1"/>
            <a:r>
              <a:rPr lang="en-US" dirty="0"/>
              <a:t>data  converters,  amplifiers,  signal  sources,  and  digital  logic for waveform control</a:t>
            </a:r>
          </a:p>
          <a:p>
            <a:pPr lvl="1"/>
            <a:r>
              <a:rPr lang="en-US" dirty="0"/>
              <a:t>cabling,   packaging, optical </a:t>
            </a:r>
            <a:r>
              <a:rPr lang="en-US" dirty="0" err="1"/>
              <a:t>fibres</a:t>
            </a:r>
            <a:r>
              <a:rPr lang="en-US" dirty="0"/>
              <a:t>,  chip-interconnects, resonators,  and  on-chip  routing  and  multiplexing</a:t>
            </a:r>
          </a:p>
          <a:p>
            <a:pPr lvl="1"/>
            <a:r>
              <a:rPr lang="en-US" dirty="0"/>
              <a:t>Need lab courses with microwave engineering, programming of embedded systems, signal generators, digitizers, and related hardware</a:t>
            </a:r>
          </a:p>
          <a:p>
            <a:r>
              <a:rPr lang="en-US" dirty="0"/>
              <a:t>Industry contributions</a:t>
            </a:r>
          </a:p>
          <a:p>
            <a:pPr lvl="1"/>
            <a:r>
              <a:rPr lang="en-US" dirty="0"/>
              <a:t>Quantum software: </a:t>
            </a:r>
            <a:r>
              <a:rPr lang="en-US" dirty="0" err="1"/>
              <a:t>Qiskit</a:t>
            </a:r>
            <a:r>
              <a:rPr lang="en-US" dirty="0"/>
              <a:t>, </a:t>
            </a:r>
            <a:r>
              <a:rPr lang="en-US" dirty="0" err="1"/>
              <a:t>Cirq</a:t>
            </a:r>
            <a:r>
              <a:rPr lang="en-US" dirty="0"/>
              <a:t>, Katas</a:t>
            </a:r>
          </a:p>
          <a:p>
            <a:pPr lvl="1"/>
            <a:r>
              <a:rPr lang="en-US" dirty="0"/>
              <a:t>Remote operation of quantum computing hardware: AWS, Google, IBM, </a:t>
            </a:r>
            <a:r>
              <a:rPr lang="en-US" dirty="0" err="1"/>
              <a:t>IonQ</a:t>
            </a:r>
            <a:r>
              <a:rPr lang="en-US" dirty="0"/>
              <a:t>, and </a:t>
            </a:r>
            <a:r>
              <a:rPr lang="en-US" dirty="0" err="1"/>
              <a:t>Rigetti</a:t>
            </a:r>
            <a:endParaRPr lang="en-US" dirty="0"/>
          </a:p>
          <a:p>
            <a:pPr lvl="1"/>
            <a:r>
              <a:rPr lang="en-US" dirty="0"/>
              <a:t>Extensive online tutorials, undergrad internships</a:t>
            </a:r>
          </a:p>
          <a:p>
            <a:endParaRPr lang="en-US" dirty="0"/>
          </a:p>
        </p:txBody>
      </p:sp>
    </p:spTree>
    <p:extLst>
      <p:ext uri="{BB962C8B-B14F-4D97-AF65-F5344CB8AC3E}">
        <p14:creationId xmlns:p14="http://schemas.microsoft.com/office/powerpoint/2010/main" val="42433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27CC-CF04-478D-AFF8-289FF80A3D52}"/>
              </a:ext>
            </a:extLst>
          </p:cNvPr>
          <p:cNvSpPr>
            <a:spLocks noGrp="1"/>
          </p:cNvSpPr>
          <p:nvPr>
            <p:ph type="title"/>
          </p:nvPr>
        </p:nvSpPr>
        <p:spPr>
          <a:xfrm>
            <a:off x="-41837" y="80682"/>
            <a:ext cx="9108141" cy="609600"/>
          </a:xfrm>
        </p:spPr>
        <p:txBody>
          <a:bodyPr>
            <a:normAutofit fontScale="90000"/>
          </a:bodyPr>
          <a:lstStyle/>
          <a:p>
            <a:r>
              <a:rPr lang="en-US" sz="2400" dirty="0"/>
              <a:t>Summary and Key Recommendations for a quantum engineering roadmap</a:t>
            </a:r>
          </a:p>
        </p:txBody>
      </p:sp>
      <p:sp>
        <p:nvSpPr>
          <p:cNvPr id="3" name="Content Placeholder 2">
            <a:extLst>
              <a:ext uri="{FF2B5EF4-FFF2-40B4-BE49-F238E27FC236}">
                <a16:creationId xmlns:a16="http://schemas.microsoft.com/office/drawing/2014/main" id="{50196130-3380-4A49-B849-B8BE67E1EDB9}"/>
              </a:ext>
            </a:extLst>
          </p:cNvPr>
          <p:cNvSpPr>
            <a:spLocks noGrp="1"/>
          </p:cNvSpPr>
          <p:nvPr>
            <p:ph idx="1"/>
          </p:nvPr>
        </p:nvSpPr>
        <p:spPr>
          <a:xfrm>
            <a:off x="685800" y="788894"/>
            <a:ext cx="7772400" cy="6069106"/>
          </a:xfrm>
        </p:spPr>
        <p:txBody>
          <a:bodyPr>
            <a:normAutofit fontScale="77500" lnSpcReduction="20000"/>
          </a:bodyPr>
          <a:lstStyle/>
          <a:p>
            <a:r>
              <a:rPr lang="en-US" dirty="0"/>
              <a:t>New quantum programs in </a:t>
            </a:r>
            <a:r>
              <a:rPr lang="en-US" b="1" dirty="0"/>
              <a:t>engineering </a:t>
            </a:r>
            <a:r>
              <a:rPr lang="en-US" dirty="0"/>
              <a:t>departments</a:t>
            </a:r>
          </a:p>
          <a:p>
            <a:pPr lvl="1"/>
            <a:r>
              <a:rPr lang="en-US" dirty="0"/>
              <a:t>Supported by science and math</a:t>
            </a:r>
          </a:p>
          <a:p>
            <a:r>
              <a:rPr lang="en-US" dirty="0"/>
              <a:t>Quantum-</a:t>
            </a:r>
            <a:r>
              <a:rPr lang="en-US" b="1" dirty="0"/>
              <a:t>aware </a:t>
            </a:r>
            <a:r>
              <a:rPr lang="en-US" dirty="0"/>
              <a:t>engineers</a:t>
            </a:r>
          </a:p>
          <a:p>
            <a:pPr lvl="1"/>
            <a:r>
              <a:rPr lang="en-US" dirty="0"/>
              <a:t>Modular course offered</a:t>
            </a:r>
          </a:p>
          <a:p>
            <a:pPr lvl="1"/>
            <a:r>
              <a:rPr lang="en-US" dirty="0"/>
              <a:t>One course is enough!</a:t>
            </a:r>
          </a:p>
          <a:p>
            <a:r>
              <a:rPr lang="en-US" dirty="0"/>
              <a:t>Quantum-</a:t>
            </a:r>
            <a:r>
              <a:rPr lang="en-US" b="1" dirty="0"/>
              <a:t>proficient </a:t>
            </a:r>
            <a:r>
              <a:rPr lang="en-US" dirty="0"/>
              <a:t>engineers</a:t>
            </a:r>
          </a:p>
          <a:p>
            <a:pPr lvl="1"/>
            <a:r>
              <a:rPr lang="en-US" dirty="0"/>
              <a:t>Minors/Tracks</a:t>
            </a:r>
          </a:p>
          <a:p>
            <a:pPr lvl="1"/>
            <a:r>
              <a:rPr lang="en-US" dirty="0"/>
              <a:t>Only 3-4 new courses to get off the ground</a:t>
            </a:r>
          </a:p>
          <a:p>
            <a:pPr lvl="1"/>
            <a:r>
              <a:rPr lang="en-US" dirty="0"/>
              <a:t>Three current examples: Mines, CU Boulder, VA Tech</a:t>
            </a:r>
          </a:p>
          <a:p>
            <a:r>
              <a:rPr lang="en-US" b="1" dirty="0"/>
              <a:t>Quantum 101</a:t>
            </a:r>
            <a:r>
              <a:rPr lang="en-US" dirty="0"/>
              <a:t>: Concepts-based course</a:t>
            </a:r>
          </a:p>
          <a:p>
            <a:pPr lvl="1"/>
            <a:r>
              <a:rPr lang="en-US" dirty="0"/>
              <a:t>Community colleges, military schools, high schools, recruiting tool</a:t>
            </a:r>
          </a:p>
          <a:p>
            <a:r>
              <a:rPr lang="en-US" b="1" dirty="0"/>
              <a:t>Hands-on training </a:t>
            </a:r>
            <a:r>
              <a:rPr lang="en-US" dirty="0"/>
              <a:t>on quantum hardware</a:t>
            </a:r>
          </a:p>
          <a:p>
            <a:pPr lvl="1"/>
            <a:r>
              <a:rPr lang="en-US" dirty="0"/>
              <a:t>At least 2 platforms</a:t>
            </a:r>
          </a:p>
          <a:p>
            <a:pPr lvl="1"/>
            <a:r>
              <a:rPr lang="en-US" dirty="0"/>
              <a:t>Affordable via partnership with regional and quantum centers</a:t>
            </a:r>
          </a:p>
          <a:p>
            <a:r>
              <a:rPr lang="en-US" dirty="0"/>
              <a:t>Growth </a:t>
            </a:r>
            <a:r>
              <a:rPr lang="en-US" b="1" dirty="0"/>
              <a:t>opportunities</a:t>
            </a:r>
          </a:p>
          <a:p>
            <a:pPr lvl="1"/>
            <a:r>
              <a:rPr lang="en-US" dirty="0"/>
              <a:t>Quantum engineering </a:t>
            </a:r>
            <a:r>
              <a:rPr lang="en-US" b="1" dirty="0"/>
              <a:t>education research</a:t>
            </a:r>
          </a:p>
          <a:p>
            <a:pPr lvl="1"/>
            <a:r>
              <a:rPr lang="en-US" b="1" dirty="0"/>
              <a:t>Diversity, equity, and inclusion</a:t>
            </a:r>
          </a:p>
          <a:p>
            <a:pPr lvl="2"/>
            <a:r>
              <a:rPr lang="en-US" dirty="0"/>
              <a:t>Periodic climate surveys made publicly available</a:t>
            </a:r>
          </a:p>
          <a:p>
            <a:pPr lvl="2"/>
            <a:r>
              <a:rPr lang="en-US" dirty="0"/>
              <a:t>Focus on outcomes in classes, degrees, and careers, not just # of students</a:t>
            </a:r>
          </a:p>
          <a:p>
            <a:pPr lvl="1"/>
            <a:endParaRPr lang="en-US" dirty="0"/>
          </a:p>
        </p:txBody>
      </p:sp>
      <p:sp>
        <p:nvSpPr>
          <p:cNvPr id="4" name="TextBox 3">
            <a:extLst>
              <a:ext uri="{FF2B5EF4-FFF2-40B4-BE49-F238E27FC236}">
                <a16:creationId xmlns:a16="http://schemas.microsoft.com/office/drawing/2014/main" id="{A75AA18C-D3EF-4413-A392-25C86802CA65}"/>
              </a:ext>
            </a:extLst>
          </p:cNvPr>
          <p:cNvSpPr txBox="1"/>
          <p:nvPr/>
        </p:nvSpPr>
        <p:spPr>
          <a:xfrm>
            <a:off x="5289177" y="1936376"/>
            <a:ext cx="3406588" cy="646331"/>
          </a:xfrm>
          <a:prstGeom prst="rect">
            <a:avLst/>
          </a:prstGeom>
          <a:noFill/>
        </p:spPr>
        <p:txBody>
          <a:bodyPr wrap="square" rtlCol="0">
            <a:spAutoFit/>
          </a:bodyPr>
          <a:lstStyle/>
          <a:p>
            <a:r>
              <a:rPr lang="en-US" b="1" dirty="0">
                <a:solidFill>
                  <a:srgbClr val="FF0000"/>
                </a:solidFill>
              </a:rPr>
              <a:t>https://arxiv.org/abs/2108.01311</a:t>
            </a:r>
          </a:p>
          <a:p>
            <a:endParaRPr lang="en-US" b="1" dirty="0">
              <a:solidFill>
                <a:srgbClr val="FF0000"/>
              </a:solidFill>
            </a:endParaRPr>
          </a:p>
        </p:txBody>
      </p:sp>
    </p:spTree>
    <p:extLst>
      <p:ext uri="{BB962C8B-B14F-4D97-AF65-F5344CB8AC3E}">
        <p14:creationId xmlns:p14="http://schemas.microsoft.com/office/powerpoint/2010/main" val="39083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 calcmode="lin" valueType="num">
                                      <p:cBhvr additive="base">
                                        <p:cTn id="6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anim calcmode="lin" valueType="num">
                                      <p:cBhvr additive="base">
                                        <p:cTn id="71"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 calcmode="lin" valueType="num">
                                      <p:cBhvr additive="base">
                                        <p:cTn id="7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 calcmode="lin" valueType="num">
                                      <p:cBhvr additive="base">
                                        <p:cTn id="79"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5BD8-E74C-4282-93D9-0467D756C591}"/>
              </a:ext>
            </a:extLst>
          </p:cNvPr>
          <p:cNvSpPr>
            <a:spLocks noGrp="1"/>
          </p:cNvSpPr>
          <p:nvPr>
            <p:ph type="title"/>
          </p:nvPr>
        </p:nvSpPr>
        <p:spPr/>
        <p:txBody>
          <a:bodyPr/>
          <a:lstStyle/>
          <a:p>
            <a:r>
              <a:rPr lang="en-US" dirty="0"/>
              <a:t>9 Key Concepts for QIS</a:t>
            </a:r>
            <a:br>
              <a:rPr lang="en-US" dirty="0"/>
            </a:br>
            <a:r>
              <a:rPr lang="en-US" sz="1800" dirty="0">
                <a:sym typeface="Wingdings" panose="05000000000000000000" pitchFamily="2" charset="2"/>
              </a:rPr>
              <a:t> https://qis-learners.research.illinois.edu/</a:t>
            </a:r>
            <a:endParaRPr lang="en-US" sz="1800" dirty="0"/>
          </a:p>
        </p:txBody>
      </p:sp>
      <p:sp>
        <p:nvSpPr>
          <p:cNvPr id="3" name="Content Placeholder 2">
            <a:extLst>
              <a:ext uri="{FF2B5EF4-FFF2-40B4-BE49-F238E27FC236}">
                <a16:creationId xmlns:a16="http://schemas.microsoft.com/office/drawing/2014/main" id="{5AF7E48C-E25D-4713-AAA3-F3E51CD9F295}"/>
              </a:ext>
            </a:extLst>
          </p:cNvPr>
          <p:cNvSpPr>
            <a:spLocks noGrp="1"/>
          </p:cNvSpPr>
          <p:nvPr>
            <p:ph idx="1"/>
          </p:nvPr>
        </p:nvSpPr>
        <p:spPr/>
        <p:txBody>
          <a:bodyPr>
            <a:normAutofit fontScale="55000" lnSpcReduction="20000"/>
          </a:bodyPr>
          <a:lstStyle/>
          <a:p>
            <a:r>
              <a:rPr lang="en-US" b="1" dirty="0"/>
              <a:t>Quantum information science</a:t>
            </a:r>
            <a:r>
              <a:rPr lang="en-US" dirty="0"/>
              <a:t> (QIS) exploits quantum principles to transform how information is acquired, encoded, manipulated, and applied. Quantum information science encompasses quantum computing, quantum communication, and quantum sensing, and spurs other advances in science and technology.</a:t>
            </a:r>
          </a:p>
          <a:p>
            <a:r>
              <a:rPr lang="en-US" b="1" dirty="0"/>
              <a:t>A quantum state</a:t>
            </a:r>
            <a:r>
              <a:rPr lang="en-US" dirty="0"/>
              <a:t> is a mathematical representation of a physical system, such as an atom, and provides the basis for processing quantum information.</a:t>
            </a:r>
          </a:p>
          <a:p>
            <a:r>
              <a:rPr lang="en-US" dirty="0"/>
              <a:t>Quantum applications are designed to carefully manipulate fragile quantum systems without observation to increase the probability that the final </a:t>
            </a:r>
            <a:r>
              <a:rPr lang="en-US" b="1" dirty="0"/>
              <a:t>measurement</a:t>
            </a:r>
            <a:r>
              <a:rPr lang="en-US" dirty="0"/>
              <a:t> will provide the intended result.</a:t>
            </a:r>
          </a:p>
          <a:p>
            <a:r>
              <a:rPr lang="en-US" b="1" dirty="0"/>
              <a:t>The quantum bit, or qubit,</a:t>
            </a:r>
            <a:r>
              <a:rPr lang="en-US" dirty="0"/>
              <a:t> is the fundamental unit of quantum information, and is encoded in a physical system, such as polarization states of light, energy states of an atom, or spin states of an electron.</a:t>
            </a:r>
          </a:p>
          <a:p>
            <a:r>
              <a:rPr lang="en-US" b="1" dirty="0"/>
              <a:t>Entanglement, </a:t>
            </a:r>
            <a:r>
              <a:rPr lang="en-US" dirty="0"/>
              <a:t>an inseparable relationship between multiple qubits, is a key property of quantum systems necessary for obtaining a quantum advantage in most QIS applications.</a:t>
            </a:r>
          </a:p>
          <a:p>
            <a:r>
              <a:rPr lang="en-US" dirty="0"/>
              <a:t>For quantum information applications to be successfully completed, fragile quantum states must be preserved, or kept </a:t>
            </a:r>
            <a:r>
              <a:rPr lang="en-US" b="1" dirty="0"/>
              <a:t>coherent</a:t>
            </a:r>
            <a:r>
              <a:rPr lang="en-US" dirty="0"/>
              <a:t>.</a:t>
            </a:r>
          </a:p>
          <a:p>
            <a:r>
              <a:rPr lang="en-US" b="1" dirty="0"/>
              <a:t>Quantum computers</a:t>
            </a:r>
            <a:r>
              <a:rPr lang="en-US" dirty="0"/>
              <a:t>, which use qubits and quantum operations, will solve certain complex computational problems more efficiently than classical computers.</a:t>
            </a:r>
          </a:p>
          <a:p>
            <a:r>
              <a:rPr lang="en-US" b="1" dirty="0"/>
              <a:t>Quantum</a:t>
            </a:r>
            <a:r>
              <a:rPr lang="en-US" dirty="0"/>
              <a:t> </a:t>
            </a:r>
            <a:r>
              <a:rPr lang="en-US" b="1" dirty="0"/>
              <a:t> communication</a:t>
            </a:r>
            <a:r>
              <a:rPr lang="en-US" dirty="0"/>
              <a:t> uses entanglement or a transmission channel, such as optical fiber, to transfer quantum information between different locations.</a:t>
            </a:r>
          </a:p>
          <a:p>
            <a:r>
              <a:rPr lang="en-US" b="1" dirty="0"/>
              <a:t>Quantum sensing</a:t>
            </a:r>
            <a:r>
              <a:rPr lang="en-US" dirty="0"/>
              <a:t> uses quantum states to detect and measure physical properties with the highest precision allowed by quantum mechanics.</a:t>
            </a:r>
          </a:p>
        </p:txBody>
      </p:sp>
    </p:spTree>
    <p:extLst>
      <p:ext uri="{BB962C8B-B14F-4D97-AF65-F5344CB8AC3E}">
        <p14:creationId xmlns:p14="http://schemas.microsoft.com/office/powerpoint/2010/main" val="255218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AC1A-D60E-40AF-8ED5-1C3F080B3586}"/>
              </a:ext>
            </a:extLst>
          </p:cNvPr>
          <p:cNvSpPr>
            <a:spLocks noGrp="1"/>
          </p:cNvSpPr>
          <p:nvPr>
            <p:ph type="title"/>
          </p:nvPr>
        </p:nvSpPr>
        <p:spPr>
          <a:xfrm>
            <a:off x="478724" y="384088"/>
            <a:ext cx="8160834" cy="609600"/>
          </a:xfrm>
        </p:spPr>
        <p:txBody>
          <a:bodyPr/>
          <a:lstStyle/>
          <a:p>
            <a:r>
              <a:rPr lang="en-US" sz="2800" dirty="0"/>
              <a:t>Carr Group at the Colorado School of Mines: </a:t>
            </a:r>
            <a:br>
              <a:rPr lang="en-US" sz="2800" dirty="0"/>
            </a:br>
            <a:r>
              <a:rPr lang="en-US" sz="2800" dirty="0"/>
              <a:t>Quantum Engineering, Physics, Applied Mathematics</a:t>
            </a:r>
            <a:br>
              <a:rPr lang="en-US" sz="2800" dirty="0"/>
            </a:br>
            <a:r>
              <a:rPr lang="en-US" sz="2800" dirty="0">
                <a:sym typeface="Wingdings" panose="05000000000000000000" pitchFamily="2" charset="2"/>
              </a:rPr>
              <a:t> Complexity Science</a:t>
            </a:r>
            <a:endParaRPr lang="en-US" sz="2800" dirty="0"/>
          </a:p>
        </p:txBody>
      </p:sp>
      <p:pic>
        <p:nvPicPr>
          <p:cNvPr id="5" name="Content Placeholder 4" descr="A person standing in front of trees&#10;&#10;Description automatically generated with medium confidence">
            <a:extLst>
              <a:ext uri="{FF2B5EF4-FFF2-40B4-BE49-F238E27FC236}">
                <a16:creationId xmlns:a16="http://schemas.microsoft.com/office/drawing/2014/main" id="{32CA813A-A4E1-4B26-8062-BCBE599DFFC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74542" y="4211126"/>
            <a:ext cx="1692196" cy="2256261"/>
          </a:xfrm>
        </p:spPr>
      </p:pic>
      <p:grpSp>
        <p:nvGrpSpPr>
          <p:cNvPr id="9" name="Group 8">
            <a:extLst>
              <a:ext uri="{FF2B5EF4-FFF2-40B4-BE49-F238E27FC236}">
                <a16:creationId xmlns:a16="http://schemas.microsoft.com/office/drawing/2014/main" id="{6DAFD3AB-DF63-4BCD-8DCC-DC3B80E1B026}"/>
              </a:ext>
            </a:extLst>
          </p:cNvPr>
          <p:cNvGrpSpPr/>
          <p:nvPr/>
        </p:nvGrpSpPr>
        <p:grpSpPr>
          <a:xfrm>
            <a:off x="3689256" y="4218072"/>
            <a:ext cx="1826012" cy="2256263"/>
            <a:chOff x="322691" y="4211127"/>
            <a:chExt cx="1826012" cy="2256263"/>
          </a:xfrm>
        </p:grpSpPr>
        <p:pic>
          <p:nvPicPr>
            <p:cNvPr id="5128" name="Picture 8">
              <a:extLst>
                <a:ext uri="{FF2B5EF4-FFF2-40B4-BE49-F238E27FC236}">
                  <a16:creationId xmlns:a16="http://schemas.microsoft.com/office/drawing/2014/main" id="{ED68F299-CCEB-4E12-9A69-0BE5A08ECC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34" y="4211127"/>
              <a:ext cx="1692197" cy="2256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ED3F1D-01D6-40E0-9CA7-6D0B8D712ECE}"/>
                </a:ext>
              </a:extLst>
            </p:cNvPr>
            <p:cNvSpPr txBox="1"/>
            <p:nvPr/>
          </p:nvSpPr>
          <p:spPr>
            <a:xfrm>
              <a:off x="322691" y="4211127"/>
              <a:ext cx="1826012" cy="523220"/>
            </a:xfrm>
            <a:prstGeom prst="rect">
              <a:avLst/>
            </a:prstGeom>
            <a:noFill/>
          </p:spPr>
          <p:txBody>
            <a:bodyPr wrap="square" rtlCol="0">
              <a:spAutoFit/>
            </a:bodyPr>
            <a:lstStyle/>
            <a:p>
              <a:r>
                <a:rPr lang="en-US" sz="1400" dirty="0"/>
                <a:t>Josh Lewis, MS Quantum Engineering</a:t>
              </a:r>
            </a:p>
          </p:txBody>
        </p:sp>
      </p:grpSp>
      <p:grpSp>
        <p:nvGrpSpPr>
          <p:cNvPr id="10" name="Group 9">
            <a:extLst>
              <a:ext uri="{FF2B5EF4-FFF2-40B4-BE49-F238E27FC236}">
                <a16:creationId xmlns:a16="http://schemas.microsoft.com/office/drawing/2014/main" id="{321AB48A-EB40-46F7-9EEE-84B4C002E674}"/>
              </a:ext>
            </a:extLst>
          </p:cNvPr>
          <p:cNvGrpSpPr/>
          <p:nvPr/>
        </p:nvGrpSpPr>
        <p:grpSpPr>
          <a:xfrm>
            <a:off x="1969706" y="4218072"/>
            <a:ext cx="1692196" cy="2256263"/>
            <a:chOff x="2148703" y="4211127"/>
            <a:chExt cx="1692196" cy="2256263"/>
          </a:xfrm>
        </p:grpSpPr>
        <p:pic>
          <p:nvPicPr>
            <p:cNvPr id="5130" name="Picture 10">
              <a:extLst>
                <a:ext uri="{FF2B5EF4-FFF2-40B4-BE49-F238E27FC236}">
                  <a16:creationId xmlns:a16="http://schemas.microsoft.com/office/drawing/2014/main" id="{4EAC249F-DE0B-4C1B-BF2F-91C16D6CB2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8703" y="4211128"/>
              <a:ext cx="1692196" cy="22562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D9D214F-1B6A-4E39-ADD3-055DDDB76EB2}"/>
                </a:ext>
              </a:extLst>
            </p:cNvPr>
            <p:cNvSpPr txBox="1"/>
            <p:nvPr/>
          </p:nvSpPr>
          <p:spPr>
            <a:xfrm>
              <a:off x="2170641" y="4211127"/>
              <a:ext cx="1643425" cy="523220"/>
            </a:xfrm>
            <a:prstGeom prst="rect">
              <a:avLst/>
            </a:prstGeom>
            <a:noFill/>
          </p:spPr>
          <p:txBody>
            <a:bodyPr wrap="square" rtlCol="0">
              <a:spAutoFit/>
            </a:bodyPr>
            <a:lstStyle/>
            <a:p>
              <a:r>
                <a:rPr lang="en-US" sz="1400" dirty="0">
                  <a:solidFill>
                    <a:schemeClr val="bg1"/>
                  </a:solidFill>
                </a:rPr>
                <a:t>Khloe </a:t>
              </a:r>
              <a:r>
                <a:rPr lang="en-US" sz="1400" dirty="0" err="1">
                  <a:solidFill>
                    <a:schemeClr val="bg1"/>
                  </a:solidFill>
                </a:rPr>
                <a:t>Downie</a:t>
              </a:r>
              <a:endParaRPr lang="en-US" sz="1400" dirty="0">
                <a:solidFill>
                  <a:schemeClr val="bg1"/>
                </a:solidFill>
              </a:endParaRPr>
            </a:p>
            <a:p>
              <a:r>
                <a:rPr lang="en-US" sz="1400" dirty="0">
                  <a:solidFill>
                    <a:schemeClr val="bg1"/>
                  </a:solidFill>
                </a:rPr>
                <a:t>MS Applied Physics</a:t>
              </a:r>
            </a:p>
          </p:txBody>
        </p:sp>
      </p:grpSp>
      <p:grpSp>
        <p:nvGrpSpPr>
          <p:cNvPr id="11" name="Group 10">
            <a:extLst>
              <a:ext uri="{FF2B5EF4-FFF2-40B4-BE49-F238E27FC236}">
                <a16:creationId xmlns:a16="http://schemas.microsoft.com/office/drawing/2014/main" id="{6300CE97-126E-473E-BC54-025F898EFAA7}"/>
              </a:ext>
            </a:extLst>
          </p:cNvPr>
          <p:cNvGrpSpPr/>
          <p:nvPr/>
        </p:nvGrpSpPr>
        <p:grpSpPr>
          <a:xfrm>
            <a:off x="150725" y="4211124"/>
            <a:ext cx="1809863" cy="2256263"/>
            <a:chOff x="3870231" y="4211127"/>
            <a:chExt cx="1809863" cy="2256263"/>
          </a:xfrm>
        </p:grpSpPr>
        <p:pic>
          <p:nvPicPr>
            <p:cNvPr id="5126" name="Picture 6">
              <a:extLst>
                <a:ext uri="{FF2B5EF4-FFF2-40B4-BE49-F238E27FC236}">
                  <a16:creationId xmlns:a16="http://schemas.microsoft.com/office/drawing/2014/main" id="{549C5B3F-3145-4D15-A5C7-560923D280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6538" y="4211128"/>
              <a:ext cx="1692197" cy="22562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223360E-821F-40F0-9B94-0A9ED5C616C6}"/>
                </a:ext>
              </a:extLst>
            </p:cNvPr>
            <p:cNvSpPr txBox="1"/>
            <p:nvPr/>
          </p:nvSpPr>
          <p:spPr>
            <a:xfrm>
              <a:off x="3870231" y="4211127"/>
              <a:ext cx="1809863" cy="523220"/>
            </a:xfrm>
            <a:prstGeom prst="rect">
              <a:avLst/>
            </a:prstGeom>
            <a:noFill/>
          </p:spPr>
          <p:txBody>
            <a:bodyPr wrap="square" rtlCol="0">
              <a:spAutoFit/>
            </a:bodyPr>
            <a:lstStyle/>
            <a:p>
              <a:r>
                <a:rPr lang="en-US" sz="1400" dirty="0">
                  <a:solidFill>
                    <a:schemeClr val="bg1"/>
                  </a:solidFill>
                </a:rPr>
                <a:t>Joel Been, MS Applied Mathematics</a:t>
              </a:r>
            </a:p>
          </p:txBody>
        </p:sp>
      </p:grpSp>
      <p:grpSp>
        <p:nvGrpSpPr>
          <p:cNvPr id="12" name="Group 11">
            <a:extLst>
              <a:ext uri="{FF2B5EF4-FFF2-40B4-BE49-F238E27FC236}">
                <a16:creationId xmlns:a16="http://schemas.microsoft.com/office/drawing/2014/main" id="{77E0F0DE-E8C2-4153-8C72-6762C3F2CBAA}"/>
              </a:ext>
            </a:extLst>
          </p:cNvPr>
          <p:cNvGrpSpPr/>
          <p:nvPr/>
        </p:nvGrpSpPr>
        <p:grpSpPr>
          <a:xfrm>
            <a:off x="5682533" y="4211124"/>
            <a:ext cx="1692196" cy="2256263"/>
            <a:chOff x="5609179" y="4211127"/>
            <a:chExt cx="1692196" cy="2256263"/>
          </a:xfrm>
        </p:grpSpPr>
        <p:pic>
          <p:nvPicPr>
            <p:cNvPr id="5132" name="Picture 12">
              <a:extLst>
                <a:ext uri="{FF2B5EF4-FFF2-40B4-BE49-F238E27FC236}">
                  <a16:creationId xmlns:a16="http://schemas.microsoft.com/office/drawing/2014/main" id="{365686F1-A65A-4007-A50D-A0DB6CFD5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4374" y="4213449"/>
              <a:ext cx="1502627" cy="225394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2C49F67-F758-4BE4-BA3A-448FC15EDD75}"/>
                </a:ext>
              </a:extLst>
            </p:cNvPr>
            <p:cNvSpPr txBox="1"/>
            <p:nvPr/>
          </p:nvSpPr>
          <p:spPr>
            <a:xfrm>
              <a:off x="5609179" y="4211127"/>
              <a:ext cx="1692196" cy="738664"/>
            </a:xfrm>
            <a:prstGeom prst="rect">
              <a:avLst/>
            </a:prstGeom>
            <a:noFill/>
          </p:spPr>
          <p:txBody>
            <a:bodyPr wrap="square" rtlCol="0">
              <a:spAutoFit/>
            </a:bodyPr>
            <a:lstStyle/>
            <a:p>
              <a:r>
                <a:rPr lang="en-US" sz="1400" dirty="0">
                  <a:solidFill>
                    <a:schemeClr val="bg1"/>
                  </a:solidFill>
                </a:rPr>
                <a:t>Benjamin </a:t>
              </a:r>
              <a:r>
                <a:rPr lang="en-US" sz="1400" dirty="0" err="1">
                  <a:solidFill>
                    <a:schemeClr val="bg1"/>
                  </a:solidFill>
                </a:rPr>
                <a:t>Krawciw</a:t>
              </a:r>
              <a:r>
                <a:rPr lang="en-US" sz="1400" dirty="0">
                  <a:solidFill>
                    <a:schemeClr val="bg1"/>
                  </a:solidFill>
                </a:rPr>
                <a:t>, BS Engineering Physics</a:t>
              </a:r>
            </a:p>
          </p:txBody>
        </p:sp>
      </p:grpSp>
      <p:sp>
        <p:nvSpPr>
          <p:cNvPr id="21" name="TextBox 20">
            <a:extLst>
              <a:ext uri="{FF2B5EF4-FFF2-40B4-BE49-F238E27FC236}">
                <a16:creationId xmlns:a16="http://schemas.microsoft.com/office/drawing/2014/main" id="{C201708B-653F-4509-BF0E-662C4D532E8A}"/>
              </a:ext>
            </a:extLst>
          </p:cNvPr>
          <p:cNvSpPr txBox="1"/>
          <p:nvPr/>
        </p:nvSpPr>
        <p:spPr>
          <a:xfrm>
            <a:off x="7229473" y="4218072"/>
            <a:ext cx="1692196" cy="738664"/>
          </a:xfrm>
          <a:prstGeom prst="rect">
            <a:avLst/>
          </a:prstGeom>
          <a:noFill/>
        </p:spPr>
        <p:txBody>
          <a:bodyPr wrap="square" rtlCol="0">
            <a:spAutoFit/>
          </a:bodyPr>
          <a:lstStyle/>
          <a:p>
            <a:r>
              <a:rPr lang="en-US" sz="1400" dirty="0">
                <a:solidFill>
                  <a:schemeClr val="bg1"/>
                </a:solidFill>
              </a:rPr>
              <a:t>Maya Vazquez, </a:t>
            </a:r>
            <a:br>
              <a:rPr lang="en-US" sz="1400" dirty="0">
                <a:solidFill>
                  <a:schemeClr val="bg1"/>
                </a:solidFill>
              </a:rPr>
            </a:br>
            <a:r>
              <a:rPr lang="en-US" sz="1400" dirty="0">
                <a:solidFill>
                  <a:schemeClr val="bg1"/>
                </a:solidFill>
              </a:rPr>
              <a:t>BS Engineering Physics</a:t>
            </a:r>
          </a:p>
        </p:txBody>
      </p:sp>
      <p:pic>
        <p:nvPicPr>
          <p:cNvPr id="5122" name="Picture 2">
            <a:extLst>
              <a:ext uri="{FF2B5EF4-FFF2-40B4-BE49-F238E27FC236}">
                <a16:creationId xmlns:a16="http://schemas.microsoft.com/office/drawing/2014/main" id="{3E9B7EE9-BAB0-41BE-9019-132A0945F1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3053" y="1431088"/>
            <a:ext cx="1692196" cy="24318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86C786F-5716-402E-B1A0-A1AE09A91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03033" y="1431088"/>
            <a:ext cx="2216188" cy="181530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949462BE-D65C-42E2-AA60-66BD7D16F5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2767" y="1431088"/>
            <a:ext cx="2137612" cy="2137612"/>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May be an image of 1 person">
            <a:extLst>
              <a:ext uri="{FF2B5EF4-FFF2-40B4-BE49-F238E27FC236}">
                <a16:creationId xmlns:a16="http://schemas.microsoft.com/office/drawing/2014/main" id="{1DFABFAE-192F-4822-AEB4-8D2C312A2B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7005" y="1431088"/>
            <a:ext cx="1563106" cy="23454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72E3242-24F7-4EE4-8DAB-6FAEA2B66298}"/>
              </a:ext>
            </a:extLst>
          </p:cNvPr>
          <p:cNvSpPr txBox="1"/>
          <p:nvPr/>
        </p:nvSpPr>
        <p:spPr>
          <a:xfrm>
            <a:off x="2733129" y="1476053"/>
            <a:ext cx="1826012" cy="523220"/>
          </a:xfrm>
          <a:prstGeom prst="rect">
            <a:avLst/>
          </a:prstGeom>
          <a:noFill/>
        </p:spPr>
        <p:txBody>
          <a:bodyPr wrap="square" rtlCol="0">
            <a:spAutoFit/>
          </a:bodyPr>
          <a:lstStyle/>
          <a:p>
            <a:r>
              <a:rPr lang="en-US" sz="1400" dirty="0"/>
              <a:t>Mina </a:t>
            </a:r>
            <a:r>
              <a:rPr lang="en-US" sz="1400" dirty="0" err="1"/>
              <a:t>Fasihi</a:t>
            </a:r>
            <a:r>
              <a:rPr lang="en-US" sz="1400" dirty="0"/>
              <a:t>, </a:t>
            </a:r>
            <a:br>
              <a:rPr lang="en-US" sz="1400" dirty="0"/>
            </a:br>
            <a:r>
              <a:rPr lang="en-US" sz="1400" dirty="0"/>
              <a:t>PhD Physics</a:t>
            </a:r>
          </a:p>
        </p:txBody>
      </p:sp>
      <p:sp>
        <p:nvSpPr>
          <p:cNvPr id="23" name="TextBox 22">
            <a:extLst>
              <a:ext uri="{FF2B5EF4-FFF2-40B4-BE49-F238E27FC236}">
                <a16:creationId xmlns:a16="http://schemas.microsoft.com/office/drawing/2014/main" id="{D5945187-D717-41D8-AD36-BE8193834A9A}"/>
              </a:ext>
            </a:extLst>
          </p:cNvPr>
          <p:cNvSpPr txBox="1"/>
          <p:nvPr/>
        </p:nvSpPr>
        <p:spPr>
          <a:xfrm>
            <a:off x="7206849" y="1385792"/>
            <a:ext cx="1826012" cy="523220"/>
          </a:xfrm>
          <a:prstGeom prst="rect">
            <a:avLst/>
          </a:prstGeom>
          <a:noFill/>
        </p:spPr>
        <p:txBody>
          <a:bodyPr wrap="square" rtlCol="0">
            <a:spAutoFit/>
          </a:bodyPr>
          <a:lstStyle/>
          <a:p>
            <a:r>
              <a:rPr lang="en-US" sz="1400" dirty="0">
                <a:solidFill>
                  <a:schemeClr val="bg1"/>
                </a:solidFill>
              </a:rPr>
              <a:t>Seth Grable, </a:t>
            </a:r>
            <a:br>
              <a:rPr lang="en-US" sz="1400" dirty="0">
                <a:solidFill>
                  <a:schemeClr val="bg1"/>
                </a:solidFill>
              </a:rPr>
            </a:br>
            <a:r>
              <a:rPr lang="en-US" sz="1400" dirty="0">
                <a:solidFill>
                  <a:schemeClr val="bg1"/>
                </a:solidFill>
              </a:rPr>
              <a:t>PhD Physics</a:t>
            </a:r>
          </a:p>
        </p:txBody>
      </p:sp>
      <p:sp>
        <p:nvSpPr>
          <p:cNvPr id="24" name="TextBox 23">
            <a:extLst>
              <a:ext uri="{FF2B5EF4-FFF2-40B4-BE49-F238E27FC236}">
                <a16:creationId xmlns:a16="http://schemas.microsoft.com/office/drawing/2014/main" id="{124FBE13-0F8A-40A8-B85F-0893DBE06A50}"/>
              </a:ext>
            </a:extLst>
          </p:cNvPr>
          <p:cNvSpPr txBox="1"/>
          <p:nvPr/>
        </p:nvSpPr>
        <p:spPr>
          <a:xfrm>
            <a:off x="5811127" y="2646873"/>
            <a:ext cx="1826012" cy="523220"/>
          </a:xfrm>
          <a:prstGeom prst="rect">
            <a:avLst/>
          </a:prstGeom>
          <a:noFill/>
        </p:spPr>
        <p:txBody>
          <a:bodyPr wrap="square" rtlCol="0">
            <a:spAutoFit/>
          </a:bodyPr>
          <a:lstStyle/>
          <a:p>
            <a:r>
              <a:rPr lang="en-US" sz="1400" dirty="0">
                <a:solidFill>
                  <a:schemeClr val="bg1"/>
                </a:solidFill>
              </a:rPr>
              <a:t>Matt Jones, </a:t>
            </a:r>
            <a:br>
              <a:rPr lang="en-US" sz="1400" dirty="0">
                <a:solidFill>
                  <a:schemeClr val="bg1"/>
                </a:solidFill>
              </a:rPr>
            </a:br>
            <a:r>
              <a:rPr lang="en-US" sz="1400" dirty="0">
                <a:solidFill>
                  <a:schemeClr val="bg1"/>
                </a:solidFill>
              </a:rPr>
              <a:t>PhD Physics</a:t>
            </a:r>
          </a:p>
        </p:txBody>
      </p:sp>
    </p:spTree>
    <p:extLst>
      <p:ext uri="{BB962C8B-B14F-4D97-AF65-F5344CB8AC3E}">
        <p14:creationId xmlns:p14="http://schemas.microsoft.com/office/powerpoint/2010/main" val="300537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Quantum magnetism simulated using ultracold fermions – Physics World">
            <a:extLst>
              <a:ext uri="{FF2B5EF4-FFF2-40B4-BE49-F238E27FC236}">
                <a16:creationId xmlns:a16="http://schemas.microsoft.com/office/drawing/2014/main" id="{DBE25F91-37C4-4346-AB01-2A6B659EF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52" y="1019159"/>
            <a:ext cx="3265639" cy="183808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figure1">
            <a:extLst>
              <a:ext uri="{FF2B5EF4-FFF2-40B4-BE49-F238E27FC236}">
                <a16:creationId xmlns:a16="http://schemas.microsoft.com/office/drawing/2014/main" id="{36FF8409-D0FD-4C97-A9F7-51CDF1671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721" y="1480691"/>
            <a:ext cx="4303093" cy="214840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Google creates quantum chip millions of times faster than the fastest  supercomputer | TechRadar">
            <a:extLst>
              <a:ext uri="{FF2B5EF4-FFF2-40B4-BE49-F238E27FC236}">
                <a16:creationId xmlns:a16="http://schemas.microsoft.com/office/drawing/2014/main" id="{AC337C0A-C420-4086-BDDF-3122AB764A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2103" y="2331241"/>
            <a:ext cx="3524859" cy="19821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00FBF0-C11C-4317-A172-D3AA7D62D6BA}"/>
              </a:ext>
            </a:extLst>
          </p:cNvPr>
          <p:cNvSpPr>
            <a:spLocks noGrp="1"/>
          </p:cNvSpPr>
          <p:nvPr>
            <p:ph type="title"/>
          </p:nvPr>
        </p:nvSpPr>
        <p:spPr/>
        <p:txBody>
          <a:bodyPr/>
          <a:lstStyle/>
          <a:p>
            <a:r>
              <a:rPr lang="en-US" dirty="0"/>
              <a:t>Quantum</a:t>
            </a:r>
            <a:r>
              <a:rPr lang="en-US" baseline="0" dirty="0"/>
              <a:t> Information Technology</a:t>
            </a:r>
            <a:endParaRPr lang="en-US" dirty="0"/>
          </a:p>
        </p:txBody>
      </p:sp>
      <p:sp>
        <p:nvSpPr>
          <p:cNvPr id="3" name="Content Placeholder 2">
            <a:extLst>
              <a:ext uri="{FF2B5EF4-FFF2-40B4-BE49-F238E27FC236}">
                <a16:creationId xmlns:a16="http://schemas.microsoft.com/office/drawing/2014/main" id="{4AAE9D29-541F-4BF9-85CE-CB76DA314EDA}"/>
              </a:ext>
            </a:extLst>
          </p:cNvPr>
          <p:cNvSpPr>
            <a:spLocks noGrp="1"/>
          </p:cNvSpPr>
          <p:nvPr>
            <p:ph idx="1"/>
          </p:nvPr>
        </p:nvSpPr>
        <p:spPr>
          <a:xfrm>
            <a:off x="6574355" y="1049924"/>
            <a:ext cx="2698596" cy="2451559"/>
          </a:xfrm>
        </p:spPr>
        <p:txBody>
          <a:bodyPr>
            <a:normAutofit fontScale="70000" lnSpcReduction="20000"/>
          </a:bodyPr>
          <a:lstStyle/>
          <a:p>
            <a:r>
              <a:rPr lang="en-US" dirty="0"/>
              <a:t>Quantum simulation</a:t>
            </a:r>
          </a:p>
          <a:p>
            <a:pPr lvl="1"/>
            <a:r>
              <a:rPr lang="en-US" dirty="0"/>
              <a:t>ETH Zurich, 2013</a:t>
            </a:r>
          </a:p>
          <a:p>
            <a:r>
              <a:rPr lang="en-US" dirty="0"/>
              <a:t>Quantum cryptography</a:t>
            </a:r>
          </a:p>
          <a:p>
            <a:pPr lvl="1"/>
            <a:r>
              <a:rPr lang="en-US" dirty="0"/>
              <a:t>Nature 2017 </a:t>
            </a:r>
            <a:r>
              <a:rPr lang="en-US" dirty="0" err="1"/>
              <a:t>Micius</a:t>
            </a:r>
            <a:r>
              <a:rPr lang="en-US" dirty="0"/>
              <a:t> satellite, China</a:t>
            </a:r>
          </a:p>
          <a:p>
            <a:r>
              <a:rPr lang="en-US" dirty="0"/>
              <a:t>Quantum computing</a:t>
            </a:r>
          </a:p>
          <a:p>
            <a:pPr lvl="1"/>
            <a:r>
              <a:rPr lang="en-US" dirty="0"/>
              <a:t>Google Quantum AI, USA, 2019</a:t>
            </a:r>
          </a:p>
          <a:p>
            <a:endParaRPr lang="en-US" dirty="0"/>
          </a:p>
        </p:txBody>
      </p:sp>
      <p:pic>
        <p:nvPicPr>
          <p:cNvPr id="15372" name="Picture 12" descr="New quantum sensing technique allows high-resolution nuclear magnetic resonance spectroscopy">
            <a:extLst>
              <a:ext uri="{FF2B5EF4-FFF2-40B4-BE49-F238E27FC236}">
                <a16:creationId xmlns:a16="http://schemas.microsoft.com/office/drawing/2014/main" id="{808ECB84-221E-4A32-A4A0-9A33F18A4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3422" y="3210998"/>
            <a:ext cx="3560756" cy="276724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University of Arizona gets $26M grant to help build quantum internet | AZ  Big Media">
            <a:extLst>
              <a:ext uri="{FF2B5EF4-FFF2-40B4-BE49-F238E27FC236}">
                <a16:creationId xmlns:a16="http://schemas.microsoft.com/office/drawing/2014/main" id="{11FDF804-FB23-4F0E-8999-8EC177B505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702" y="3866927"/>
            <a:ext cx="5159298" cy="298271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7656FA67-9B5C-426B-A6FB-8AEC84BE22D4}"/>
              </a:ext>
            </a:extLst>
          </p:cNvPr>
          <p:cNvSpPr txBox="1">
            <a:spLocks/>
          </p:cNvSpPr>
          <p:nvPr/>
        </p:nvSpPr>
        <p:spPr bwMode="auto">
          <a:xfrm>
            <a:off x="229184" y="4742066"/>
            <a:ext cx="3054238" cy="211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SzPct val="70000"/>
              <a:buBlip>
                <a:blip r:embed="rId8"/>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Blip>
                <a:blip r:embed="rId9"/>
              </a:buBlip>
              <a:defRPr sz="2400">
                <a:solidFill>
                  <a:srgbClr val="CC0099"/>
                </a:solidFill>
                <a:latin typeface="+mn-lt"/>
                <a:cs typeface="+mn-cs"/>
              </a:defRPr>
            </a:lvl2pPr>
            <a:lvl3pPr marL="1143000" indent="-228600" algn="l" rtl="0" eaLnBrk="0" fontAlgn="base" hangingPunct="0">
              <a:spcBef>
                <a:spcPct val="20000"/>
              </a:spcBef>
              <a:spcAft>
                <a:spcPct val="0"/>
              </a:spcAft>
              <a:buChar char="•"/>
              <a:defRPr sz="2400">
                <a:solidFill>
                  <a:srgbClr val="660066"/>
                </a:solidFill>
                <a:latin typeface="+mn-lt"/>
                <a:cs typeface="+mn-cs"/>
              </a:defRPr>
            </a:lvl3pPr>
            <a:lvl4pPr marL="1600200" indent="-228600" algn="l" rtl="0" eaLnBrk="0" fontAlgn="base" hangingPunct="0">
              <a:spcBef>
                <a:spcPct val="20000"/>
              </a:spcBef>
              <a:spcAft>
                <a:spcPct val="0"/>
              </a:spcAft>
              <a:buFont typeface="Wingdings" pitchFamily="2" charset="2"/>
              <a:buChar char="Ø"/>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kern="0" dirty="0"/>
              <a:t>Quantum sensing</a:t>
            </a:r>
          </a:p>
          <a:p>
            <a:pPr lvl="1"/>
            <a:r>
              <a:rPr lang="en-US" kern="0" dirty="0"/>
              <a:t>Harvard/Maryland 2020</a:t>
            </a:r>
          </a:p>
          <a:p>
            <a:r>
              <a:rPr lang="en-US" kern="0" dirty="0"/>
              <a:t>Quantum networking</a:t>
            </a:r>
          </a:p>
          <a:p>
            <a:pPr lvl="1"/>
            <a:r>
              <a:rPr lang="en-US" kern="0" dirty="0"/>
              <a:t>NSF Engineering Research Center based at U. Arizona</a:t>
            </a:r>
          </a:p>
          <a:p>
            <a:endParaRPr lang="en-US" kern="0" dirty="0"/>
          </a:p>
        </p:txBody>
      </p:sp>
    </p:spTree>
    <p:extLst>
      <p:ext uri="{BB962C8B-B14F-4D97-AF65-F5344CB8AC3E}">
        <p14:creationId xmlns:p14="http://schemas.microsoft.com/office/powerpoint/2010/main" val="36347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anim calcmode="lin" valueType="num">
                                      <p:cBhvr additive="base">
                                        <p:cTn id="7" dur="500" fill="hold"/>
                                        <p:tgtEl>
                                          <p:spTgt spid="15370"/>
                                        </p:tgtEl>
                                        <p:attrNameLst>
                                          <p:attrName>ppt_x</p:attrName>
                                        </p:attrNameLst>
                                      </p:cBhvr>
                                      <p:tavLst>
                                        <p:tav tm="0">
                                          <p:val>
                                            <p:strVal val="#ppt_x"/>
                                          </p:val>
                                        </p:tav>
                                        <p:tav tm="100000">
                                          <p:val>
                                            <p:strVal val="#ppt_x"/>
                                          </p:val>
                                        </p:tav>
                                      </p:tavLst>
                                    </p:anim>
                                    <p:anim calcmode="lin" valueType="num">
                                      <p:cBhvr additive="base">
                                        <p:cTn id="8" dur="500" fill="hold"/>
                                        <p:tgtEl>
                                          <p:spTgt spid="153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368"/>
                                        </p:tgtEl>
                                        <p:attrNameLst>
                                          <p:attrName>style.visibility</p:attrName>
                                        </p:attrNameLst>
                                      </p:cBhvr>
                                      <p:to>
                                        <p:strVal val="visible"/>
                                      </p:to>
                                    </p:set>
                                    <p:anim calcmode="lin" valueType="num">
                                      <p:cBhvr additive="base">
                                        <p:cTn id="21" dur="500" fill="hold"/>
                                        <p:tgtEl>
                                          <p:spTgt spid="15368"/>
                                        </p:tgtEl>
                                        <p:attrNameLst>
                                          <p:attrName>ppt_x</p:attrName>
                                        </p:attrNameLst>
                                      </p:cBhvr>
                                      <p:tavLst>
                                        <p:tav tm="0">
                                          <p:val>
                                            <p:strVal val="#ppt_x"/>
                                          </p:val>
                                        </p:tav>
                                        <p:tav tm="100000">
                                          <p:val>
                                            <p:strVal val="#ppt_x"/>
                                          </p:val>
                                        </p:tav>
                                      </p:tavLst>
                                    </p:anim>
                                    <p:anim calcmode="lin" valueType="num">
                                      <p:cBhvr additive="base">
                                        <p:cTn id="22" dur="500" fill="hold"/>
                                        <p:tgtEl>
                                          <p:spTgt spid="153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362"/>
                                        </p:tgtEl>
                                        <p:attrNameLst>
                                          <p:attrName>style.visibility</p:attrName>
                                        </p:attrNameLst>
                                      </p:cBhvr>
                                      <p:to>
                                        <p:strVal val="visible"/>
                                      </p:to>
                                    </p:set>
                                    <p:anim calcmode="lin" valueType="num">
                                      <p:cBhvr additive="base">
                                        <p:cTn id="35" dur="500" fill="hold"/>
                                        <p:tgtEl>
                                          <p:spTgt spid="15362"/>
                                        </p:tgtEl>
                                        <p:attrNameLst>
                                          <p:attrName>ppt_x</p:attrName>
                                        </p:attrNameLst>
                                      </p:cBhvr>
                                      <p:tavLst>
                                        <p:tav tm="0">
                                          <p:val>
                                            <p:strVal val="#ppt_x"/>
                                          </p:val>
                                        </p:tav>
                                        <p:tav tm="100000">
                                          <p:val>
                                            <p:strVal val="#ppt_x"/>
                                          </p:val>
                                        </p:tav>
                                      </p:tavLst>
                                    </p:anim>
                                    <p:anim calcmode="lin" valueType="num">
                                      <p:cBhvr additive="base">
                                        <p:cTn id="36" dur="500" fill="hold"/>
                                        <p:tgtEl>
                                          <p:spTgt spid="1536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72"/>
                                        </p:tgtEl>
                                        <p:attrNameLst>
                                          <p:attrName>style.visibility</p:attrName>
                                        </p:attrNameLst>
                                      </p:cBhvr>
                                      <p:to>
                                        <p:strVal val="visible"/>
                                      </p:to>
                                    </p:set>
                                    <p:anim calcmode="lin" valueType="num">
                                      <p:cBhvr additive="base">
                                        <p:cTn id="49" dur="500" fill="hold"/>
                                        <p:tgtEl>
                                          <p:spTgt spid="15372"/>
                                        </p:tgtEl>
                                        <p:attrNameLst>
                                          <p:attrName>ppt_x</p:attrName>
                                        </p:attrNameLst>
                                      </p:cBhvr>
                                      <p:tavLst>
                                        <p:tav tm="0">
                                          <p:val>
                                            <p:strVal val="#ppt_x"/>
                                          </p:val>
                                        </p:tav>
                                        <p:tav tm="100000">
                                          <p:val>
                                            <p:strVal val="#ppt_x"/>
                                          </p:val>
                                        </p:tav>
                                      </p:tavLst>
                                    </p:anim>
                                    <p:anim calcmode="lin" valueType="num">
                                      <p:cBhvr additive="base">
                                        <p:cTn id="50" dur="500" fill="hold"/>
                                        <p:tgtEl>
                                          <p:spTgt spid="1537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 calcmode="lin" valueType="num">
                                      <p:cBhvr additive="base">
                                        <p:cTn id="5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anim calcmode="lin" valueType="num">
                                      <p:cBhvr additive="base">
                                        <p:cTn id="6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anim calcmode="lin" valueType="num">
                                      <p:cBhvr additive="base">
                                        <p:cTn id="6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366"/>
                                        </p:tgtEl>
                                        <p:attrNameLst>
                                          <p:attrName>style.visibility</p:attrName>
                                        </p:attrNameLst>
                                      </p:cBhvr>
                                      <p:to>
                                        <p:strVal val="visible"/>
                                      </p:to>
                                    </p:set>
                                    <p:anim calcmode="lin" valueType="num">
                                      <p:cBhvr additive="base">
                                        <p:cTn id="71" dur="500" fill="hold"/>
                                        <p:tgtEl>
                                          <p:spTgt spid="15366"/>
                                        </p:tgtEl>
                                        <p:attrNameLst>
                                          <p:attrName>ppt_x</p:attrName>
                                        </p:attrNameLst>
                                      </p:cBhvr>
                                      <p:tavLst>
                                        <p:tav tm="0">
                                          <p:val>
                                            <p:strVal val="#ppt_x"/>
                                          </p:val>
                                        </p:tav>
                                        <p:tav tm="100000">
                                          <p:val>
                                            <p:strVal val="#ppt_x"/>
                                          </p:val>
                                        </p:tav>
                                      </p:tavLst>
                                    </p:anim>
                                    <p:anim calcmode="lin" valueType="num">
                                      <p:cBhvr additive="base">
                                        <p:cTn id="72"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9DB6-6AAF-4919-A7AE-7342542A57C5}"/>
              </a:ext>
            </a:extLst>
          </p:cNvPr>
          <p:cNvSpPr>
            <a:spLocks noGrp="1"/>
          </p:cNvSpPr>
          <p:nvPr>
            <p:ph type="title"/>
          </p:nvPr>
        </p:nvSpPr>
        <p:spPr/>
        <p:txBody>
          <a:bodyPr/>
          <a:lstStyle/>
          <a:p>
            <a:r>
              <a:rPr lang="en-US" dirty="0"/>
              <a:t>Where do Engineers</a:t>
            </a:r>
            <a:r>
              <a:rPr lang="en-US" baseline="0" dirty="0"/>
              <a:t> fit in?</a:t>
            </a:r>
            <a:r>
              <a:rPr lang="en-US" dirty="0"/>
              <a:t> Recall:</a:t>
            </a:r>
          </a:p>
        </p:txBody>
      </p:sp>
      <p:pic>
        <p:nvPicPr>
          <p:cNvPr id="18434" name="Picture 2" descr="70 years ago, six Philly women became the world's first digital computer  programmers | PhillyVoice">
            <a:extLst>
              <a:ext uri="{FF2B5EF4-FFF2-40B4-BE49-F238E27FC236}">
                <a16:creationId xmlns:a16="http://schemas.microsoft.com/office/drawing/2014/main" id="{FCBEC920-9A9A-41D0-A724-911AC5057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32" y="1095375"/>
            <a:ext cx="5058821" cy="337254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0467C888-5005-4771-A098-A809A35270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913" y="1964045"/>
            <a:ext cx="5521854" cy="310604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ow Does an INtegrated Circuit Work | ASIC Chips | Linear MIcroSystems">
            <a:extLst>
              <a:ext uri="{FF2B5EF4-FFF2-40B4-BE49-F238E27FC236}">
                <a16:creationId xmlns:a16="http://schemas.microsoft.com/office/drawing/2014/main" id="{874D4E5C-EF95-445B-905D-9724353DF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844" y="2918153"/>
            <a:ext cx="5694556" cy="37983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203E05B-38F7-469A-A382-6A3FBD418872}"/>
              </a:ext>
            </a:extLst>
          </p:cNvPr>
          <p:cNvSpPr>
            <a:spLocks noGrp="1"/>
          </p:cNvSpPr>
          <p:nvPr>
            <p:ph idx="1"/>
          </p:nvPr>
        </p:nvSpPr>
        <p:spPr>
          <a:xfrm>
            <a:off x="7036420" y="1066800"/>
            <a:ext cx="2064834" cy="2107580"/>
          </a:xfrm>
        </p:spPr>
        <p:txBody>
          <a:bodyPr>
            <a:normAutofit fontScale="62500" lnSpcReduction="20000"/>
          </a:bodyPr>
          <a:lstStyle/>
          <a:p>
            <a:r>
              <a:rPr lang="en-US" dirty="0" err="1"/>
              <a:t>Eniac</a:t>
            </a:r>
            <a:r>
              <a:rPr lang="en-US" dirty="0"/>
              <a:t> 1945</a:t>
            </a:r>
          </a:p>
          <a:p>
            <a:r>
              <a:rPr lang="en-US" dirty="0"/>
              <a:t>Analog steering system, 1966</a:t>
            </a:r>
          </a:p>
          <a:p>
            <a:r>
              <a:rPr lang="en-US" dirty="0"/>
              <a:t>ASIC chip, Linear Microsystems, 2020</a:t>
            </a:r>
          </a:p>
          <a:p>
            <a:endParaRPr lang="en-US" dirty="0"/>
          </a:p>
        </p:txBody>
      </p:sp>
    </p:spTree>
    <p:extLst>
      <p:ext uri="{BB962C8B-B14F-4D97-AF65-F5344CB8AC3E}">
        <p14:creationId xmlns:p14="http://schemas.microsoft.com/office/powerpoint/2010/main" val="37379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 calcmode="lin" valueType="num">
                                      <p:cBhvr additive="base">
                                        <p:cTn id="17" dur="500" fill="hold"/>
                                        <p:tgtEl>
                                          <p:spTgt spid="18436"/>
                                        </p:tgtEl>
                                        <p:attrNameLst>
                                          <p:attrName>ppt_x</p:attrName>
                                        </p:attrNameLst>
                                      </p:cBhvr>
                                      <p:tavLst>
                                        <p:tav tm="0">
                                          <p:val>
                                            <p:strVal val="#ppt_x"/>
                                          </p:val>
                                        </p:tav>
                                        <p:tav tm="100000">
                                          <p:val>
                                            <p:strVal val="#ppt_x"/>
                                          </p:val>
                                        </p:tav>
                                      </p:tavLst>
                                    </p:anim>
                                    <p:anim calcmode="lin" valueType="num">
                                      <p:cBhvr additive="base">
                                        <p:cTn id="18" dur="500" fill="hold"/>
                                        <p:tgtEl>
                                          <p:spTgt spid="184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438"/>
                                        </p:tgtEl>
                                        <p:attrNameLst>
                                          <p:attrName>style.visibility</p:attrName>
                                        </p:attrNameLst>
                                      </p:cBhvr>
                                      <p:to>
                                        <p:strVal val="visible"/>
                                      </p:to>
                                    </p:set>
                                    <p:anim calcmode="lin" valueType="num">
                                      <p:cBhvr additive="base">
                                        <p:cTn id="27" dur="500" fill="hold"/>
                                        <p:tgtEl>
                                          <p:spTgt spid="18438"/>
                                        </p:tgtEl>
                                        <p:attrNameLst>
                                          <p:attrName>ppt_x</p:attrName>
                                        </p:attrNameLst>
                                      </p:cBhvr>
                                      <p:tavLst>
                                        <p:tav tm="0">
                                          <p:val>
                                            <p:strVal val="#ppt_x"/>
                                          </p:val>
                                        </p:tav>
                                        <p:tav tm="100000">
                                          <p:val>
                                            <p:strVal val="#ppt_x"/>
                                          </p:val>
                                        </p:tav>
                                      </p:tavLst>
                                    </p:anim>
                                    <p:anim calcmode="lin" valueType="num">
                                      <p:cBhvr additive="base">
                                        <p:cTn id="28" dur="500" fill="hold"/>
                                        <p:tgtEl>
                                          <p:spTgt spid="184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4C53-BBC4-48ED-A0E1-19BC4F03F594}"/>
              </a:ext>
            </a:extLst>
          </p:cNvPr>
          <p:cNvSpPr>
            <a:spLocks noGrp="1"/>
          </p:cNvSpPr>
          <p:nvPr>
            <p:ph type="title"/>
          </p:nvPr>
        </p:nvSpPr>
        <p:spPr>
          <a:xfrm>
            <a:off x="685800" y="265307"/>
            <a:ext cx="7772400" cy="609600"/>
          </a:xfrm>
        </p:spPr>
        <p:txBody>
          <a:bodyPr/>
          <a:lstStyle/>
          <a:p>
            <a:r>
              <a:rPr lang="en-US" dirty="0"/>
              <a:t>Where do </a:t>
            </a:r>
            <a:r>
              <a:rPr lang="en-US" i="1" dirty="0"/>
              <a:t>Quantum</a:t>
            </a:r>
            <a:r>
              <a:rPr lang="en-US" dirty="0"/>
              <a:t> Engineers</a:t>
            </a:r>
            <a:r>
              <a:rPr lang="en-US" baseline="0" dirty="0"/>
              <a:t> fit in?</a:t>
            </a:r>
            <a:endParaRPr lang="en-US" dirty="0"/>
          </a:p>
        </p:txBody>
      </p:sp>
      <p:sp>
        <p:nvSpPr>
          <p:cNvPr id="3" name="Content Placeholder 2">
            <a:extLst>
              <a:ext uri="{FF2B5EF4-FFF2-40B4-BE49-F238E27FC236}">
                <a16:creationId xmlns:a16="http://schemas.microsoft.com/office/drawing/2014/main" id="{239E37A7-0E7A-446A-A802-6C21D8E76B28}"/>
              </a:ext>
            </a:extLst>
          </p:cNvPr>
          <p:cNvSpPr>
            <a:spLocks noGrp="1"/>
          </p:cNvSpPr>
          <p:nvPr>
            <p:ph idx="1"/>
          </p:nvPr>
        </p:nvSpPr>
        <p:spPr/>
        <p:txBody>
          <a:bodyPr/>
          <a:lstStyle/>
          <a:p>
            <a:endParaRPr lang="en-US" dirty="0"/>
          </a:p>
        </p:txBody>
      </p:sp>
      <p:pic>
        <p:nvPicPr>
          <p:cNvPr id="16386" name="Picture 2" descr="IBM's new 53-qubit quantum computer is its biggest yet - CNET">
            <a:extLst>
              <a:ext uri="{FF2B5EF4-FFF2-40B4-BE49-F238E27FC236}">
                <a16:creationId xmlns:a16="http://schemas.microsoft.com/office/drawing/2014/main" id="{0FB94D3A-C41C-40DE-AC35-85A68E8FB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52" y="1295400"/>
            <a:ext cx="5636477" cy="295615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EC production apparatus">
            <a:extLst>
              <a:ext uri="{FF2B5EF4-FFF2-40B4-BE49-F238E27FC236}">
                <a16:creationId xmlns:a16="http://schemas.microsoft.com/office/drawing/2014/main" id="{78AE37F6-1B5E-40EC-9EE7-A1AB59991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3255" y="2084349"/>
            <a:ext cx="4906534" cy="367990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9711868B-9465-49D4-B497-2101A7EDFF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2935" y="3154568"/>
            <a:ext cx="4889413" cy="325366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1CE94E1-5BA3-496B-84D6-1919FD2B7A58}"/>
              </a:ext>
            </a:extLst>
          </p:cNvPr>
          <p:cNvSpPr txBox="1">
            <a:spLocks/>
          </p:cNvSpPr>
          <p:nvPr/>
        </p:nvSpPr>
        <p:spPr bwMode="auto">
          <a:xfrm>
            <a:off x="6899816" y="964581"/>
            <a:ext cx="2064834" cy="27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SzPct val="70000"/>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Blip>
                <a:blip r:embed="rId7"/>
              </a:buBlip>
              <a:defRPr sz="2400">
                <a:solidFill>
                  <a:srgbClr val="CC0099"/>
                </a:solidFill>
                <a:latin typeface="+mn-lt"/>
                <a:cs typeface="+mn-cs"/>
              </a:defRPr>
            </a:lvl2pPr>
            <a:lvl3pPr marL="1143000" indent="-228600" algn="l" rtl="0" eaLnBrk="0" fontAlgn="base" hangingPunct="0">
              <a:spcBef>
                <a:spcPct val="20000"/>
              </a:spcBef>
              <a:spcAft>
                <a:spcPct val="0"/>
              </a:spcAft>
              <a:buChar char="•"/>
              <a:defRPr sz="2400">
                <a:solidFill>
                  <a:srgbClr val="660066"/>
                </a:solidFill>
                <a:latin typeface="+mn-lt"/>
                <a:cs typeface="+mn-cs"/>
              </a:defRPr>
            </a:lvl3pPr>
            <a:lvl4pPr marL="1600200" indent="-228600" algn="l" rtl="0" eaLnBrk="0" fontAlgn="base" hangingPunct="0">
              <a:spcBef>
                <a:spcPct val="20000"/>
              </a:spcBef>
              <a:spcAft>
                <a:spcPct val="0"/>
              </a:spcAft>
              <a:buFont typeface="Wingdings" pitchFamily="2" charset="2"/>
              <a:buChar char="Ø"/>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kern="0" dirty="0"/>
              <a:t>IBM Q Quantum Computer, 2019</a:t>
            </a:r>
          </a:p>
          <a:p>
            <a:r>
              <a:rPr lang="en-US" kern="0" dirty="0"/>
              <a:t>SQCRAM quantum microscope, Benjamin Lev lab, Stanford</a:t>
            </a:r>
          </a:p>
          <a:p>
            <a:r>
              <a:rPr lang="en-US" kern="0" dirty="0"/>
              <a:t>Valentina Parigi with all-optical complex quantum network, Sorbonne U., Paris</a:t>
            </a:r>
          </a:p>
          <a:p>
            <a:endParaRPr lang="en-US" kern="0" dirty="0"/>
          </a:p>
        </p:txBody>
      </p:sp>
      <p:sp>
        <p:nvSpPr>
          <p:cNvPr id="4" name="TextBox 3">
            <a:extLst>
              <a:ext uri="{FF2B5EF4-FFF2-40B4-BE49-F238E27FC236}">
                <a16:creationId xmlns:a16="http://schemas.microsoft.com/office/drawing/2014/main" id="{2E64EC63-CBAF-4272-A6C4-3ACABA62C197}"/>
              </a:ext>
            </a:extLst>
          </p:cNvPr>
          <p:cNvSpPr txBox="1"/>
          <p:nvPr/>
        </p:nvSpPr>
        <p:spPr>
          <a:xfrm>
            <a:off x="341971" y="6364073"/>
            <a:ext cx="8296507" cy="523220"/>
          </a:xfrm>
          <a:prstGeom prst="rect">
            <a:avLst/>
          </a:prstGeom>
          <a:noFill/>
        </p:spPr>
        <p:txBody>
          <a:bodyPr wrap="square" rtlCol="0">
            <a:spAutoFit/>
          </a:bodyPr>
          <a:lstStyle/>
          <a:p>
            <a:r>
              <a:rPr lang="en-US" sz="1400" i="1" dirty="0" err="1">
                <a:solidFill>
                  <a:srgbClr val="FF0000"/>
                </a:solidFill>
              </a:rPr>
              <a:t>Walschaers</a:t>
            </a:r>
            <a:r>
              <a:rPr lang="en-US" sz="1400" i="1" dirty="0">
                <a:solidFill>
                  <a:srgbClr val="FF0000"/>
                </a:solidFill>
              </a:rPr>
              <a:t>, </a:t>
            </a:r>
            <a:r>
              <a:rPr lang="en-US" sz="1400" i="1" dirty="0" err="1">
                <a:solidFill>
                  <a:srgbClr val="FF0000"/>
                </a:solidFill>
              </a:rPr>
              <a:t>Treps</a:t>
            </a:r>
            <a:r>
              <a:rPr lang="en-US" sz="1400" i="1" dirty="0">
                <a:solidFill>
                  <a:srgbClr val="FF0000"/>
                </a:solidFill>
              </a:rPr>
              <a:t>, Sundar, Carr, and Parigi, Emergent complex quantum networks in </a:t>
            </a:r>
            <a:br>
              <a:rPr lang="en-US" sz="1400" i="1" dirty="0">
                <a:solidFill>
                  <a:srgbClr val="FF0000"/>
                </a:solidFill>
              </a:rPr>
            </a:br>
            <a:r>
              <a:rPr lang="en-US" sz="1400" i="1" dirty="0">
                <a:solidFill>
                  <a:srgbClr val="FF0000"/>
                </a:solidFill>
              </a:rPr>
              <a:t>continuous-variables non-Gaussian states, PRX Quantum under review, </a:t>
            </a:r>
            <a:r>
              <a:rPr lang="en-US" sz="1400" i="1" dirty="0">
                <a:solidFill>
                  <a:srgbClr val="FF0000"/>
                </a:solidFill>
                <a:hlinkClick r:id="rId8">
                  <a:extLst>
                    <a:ext uri="{A12FA001-AC4F-418D-AE19-62706E023703}">
                      <ahyp:hlinkClr xmlns:ahyp="http://schemas.microsoft.com/office/drawing/2018/hyperlinkcolor" val="tx"/>
                    </a:ext>
                  </a:extLst>
                </a:hlinkClick>
              </a:rPr>
              <a:t>arXiv:2012.15608</a:t>
            </a:r>
            <a:r>
              <a:rPr lang="en-US" sz="1400" i="1" dirty="0">
                <a:solidFill>
                  <a:srgbClr val="FF0000"/>
                </a:solidFill>
              </a:rPr>
              <a:t> (2020)</a:t>
            </a:r>
          </a:p>
        </p:txBody>
      </p:sp>
    </p:spTree>
    <p:extLst>
      <p:ext uri="{BB962C8B-B14F-4D97-AF65-F5344CB8AC3E}">
        <p14:creationId xmlns:p14="http://schemas.microsoft.com/office/powerpoint/2010/main" val="313052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calcmode="lin" valueType="num">
                                      <p:cBhvr additive="base">
                                        <p:cTn id="17" dur="500" fill="hold"/>
                                        <p:tgtEl>
                                          <p:spTgt spid="16388"/>
                                        </p:tgtEl>
                                        <p:attrNameLst>
                                          <p:attrName>ppt_x</p:attrName>
                                        </p:attrNameLst>
                                      </p:cBhvr>
                                      <p:tavLst>
                                        <p:tav tm="0">
                                          <p:val>
                                            <p:strVal val="#ppt_x"/>
                                          </p:val>
                                        </p:tav>
                                        <p:tav tm="100000">
                                          <p:val>
                                            <p:strVal val="#ppt_x"/>
                                          </p:val>
                                        </p:tav>
                                      </p:tavLst>
                                    </p:anim>
                                    <p:anim calcmode="lin" valueType="num">
                                      <p:cBhvr additive="base">
                                        <p:cTn id="18" dur="500" fill="hold"/>
                                        <p:tgtEl>
                                          <p:spTgt spid="1638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390"/>
                                        </p:tgtEl>
                                        <p:attrNameLst>
                                          <p:attrName>style.visibility</p:attrName>
                                        </p:attrNameLst>
                                      </p:cBhvr>
                                      <p:to>
                                        <p:strVal val="visible"/>
                                      </p:to>
                                    </p:set>
                                    <p:anim calcmode="lin" valueType="num">
                                      <p:cBhvr additive="base">
                                        <p:cTn id="27" dur="500" fill="hold"/>
                                        <p:tgtEl>
                                          <p:spTgt spid="16390"/>
                                        </p:tgtEl>
                                        <p:attrNameLst>
                                          <p:attrName>ppt_x</p:attrName>
                                        </p:attrNameLst>
                                      </p:cBhvr>
                                      <p:tavLst>
                                        <p:tav tm="0">
                                          <p:val>
                                            <p:strVal val="#ppt_x"/>
                                          </p:val>
                                        </p:tav>
                                        <p:tav tm="100000">
                                          <p:val>
                                            <p:strVal val="#ppt_x"/>
                                          </p:val>
                                        </p:tav>
                                      </p:tavLst>
                                    </p:anim>
                                    <p:anim calcmode="lin" valueType="num">
                                      <p:cBhvr additive="base">
                                        <p:cTn id="28" dur="500" fill="hold"/>
                                        <p:tgtEl>
                                          <p:spTgt spid="1639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5D6-204B-42CC-A410-41ADA23B8246}"/>
              </a:ext>
            </a:extLst>
          </p:cNvPr>
          <p:cNvSpPr>
            <a:spLocks noGrp="1"/>
          </p:cNvSpPr>
          <p:nvPr>
            <p:ph type="title"/>
          </p:nvPr>
        </p:nvSpPr>
        <p:spPr/>
        <p:txBody>
          <a:bodyPr/>
          <a:lstStyle/>
          <a:p>
            <a:r>
              <a:rPr lang="en-US" dirty="0"/>
              <a:t>Quantum Engineering at Mines</a:t>
            </a:r>
          </a:p>
        </p:txBody>
      </p:sp>
      <p:sp>
        <p:nvSpPr>
          <p:cNvPr id="6" name="Content Placeholder 5">
            <a:extLst>
              <a:ext uri="{FF2B5EF4-FFF2-40B4-BE49-F238E27FC236}">
                <a16:creationId xmlns:a16="http://schemas.microsoft.com/office/drawing/2014/main" id="{12D7D910-E0E5-4C1E-AFD7-942E3A6018A1}"/>
              </a:ext>
            </a:extLst>
          </p:cNvPr>
          <p:cNvSpPr>
            <a:spLocks noGrp="1"/>
          </p:cNvSpPr>
          <p:nvPr>
            <p:ph idx="1"/>
          </p:nvPr>
        </p:nvSpPr>
        <p:spPr>
          <a:xfrm>
            <a:off x="685800" y="1295400"/>
            <a:ext cx="6055659" cy="5257800"/>
          </a:xfrm>
        </p:spPr>
        <p:txBody>
          <a:bodyPr>
            <a:normAutofit fontScale="85000" lnSpcReduction="20000"/>
          </a:bodyPr>
          <a:lstStyle/>
          <a:p>
            <a:r>
              <a:rPr lang="en-US" dirty="0"/>
              <a:t>Software/Hardware tracks</a:t>
            </a:r>
          </a:p>
          <a:p>
            <a:pPr lvl="1"/>
            <a:r>
              <a:rPr lang="en-US" dirty="0"/>
              <a:t>Programming on actual quantum computers</a:t>
            </a:r>
          </a:p>
          <a:p>
            <a:pPr lvl="1"/>
            <a:r>
              <a:rPr lang="en-US" dirty="0"/>
              <a:t>Hands-on training facilities</a:t>
            </a:r>
          </a:p>
          <a:p>
            <a:pPr lvl="2"/>
            <a:r>
              <a:rPr lang="en-US" dirty="0"/>
              <a:t>Computing: Low temp. superconducting qubits</a:t>
            </a:r>
          </a:p>
          <a:p>
            <a:pPr lvl="2"/>
            <a:r>
              <a:rPr lang="en-US" dirty="0"/>
              <a:t>Communications: Quantum optics</a:t>
            </a:r>
          </a:p>
          <a:p>
            <a:pPr lvl="2"/>
            <a:r>
              <a:rPr lang="en-US" dirty="0"/>
              <a:t>Sensing: Nitrogen vacancy center microscopy</a:t>
            </a:r>
          </a:p>
          <a:p>
            <a:r>
              <a:rPr lang="en-US" dirty="0"/>
              <a:t>Thesis/Non-Thesis Master’s, Undergrad Minor</a:t>
            </a:r>
          </a:p>
          <a:p>
            <a:r>
              <a:rPr lang="en-US" dirty="0"/>
              <a:t>All-STEM-accessible quantum courses</a:t>
            </a:r>
          </a:p>
          <a:p>
            <a:r>
              <a:rPr lang="en-US" dirty="0"/>
              <a:t>20 faculty from 6 departments</a:t>
            </a:r>
          </a:p>
          <a:p>
            <a:r>
              <a:rPr lang="en-US" dirty="0"/>
              <a:t>NSF Research Traineeship</a:t>
            </a:r>
            <a:r>
              <a:rPr lang="en-US" baseline="0" dirty="0"/>
              <a:t> (NRT) </a:t>
            </a:r>
            <a:r>
              <a:rPr lang="en-US" dirty="0"/>
              <a:t>program, joint with San Jose State U.</a:t>
            </a:r>
          </a:p>
          <a:p>
            <a:r>
              <a:rPr lang="en-US" dirty="0"/>
              <a:t>Network with 4 National Labs</a:t>
            </a:r>
          </a:p>
          <a:p>
            <a:r>
              <a:rPr lang="en-US" dirty="0"/>
              <a:t>https://quantum.mines.edu/</a:t>
            </a:r>
            <a:endParaRPr lang="en-US" dirty="0">
              <a:hlinkClick r:id="rId3"/>
            </a:endParaRPr>
          </a:p>
          <a:p>
            <a:endParaRPr lang="en-US" dirty="0"/>
          </a:p>
        </p:txBody>
      </p:sp>
    </p:spTree>
    <p:extLst>
      <p:ext uri="{BB962C8B-B14F-4D97-AF65-F5344CB8AC3E}">
        <p14:creationId xmlns:p14="http://schemas.microsoft.com/office/powerpoint/2010/main" val="13709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 calcmode="lin" valueType="num">
                                      <p:cBhvr additive="base">
                                        <p:cTn id="4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 calcmode="lin" valueType="num">
                                      <p:cBhvr additive="base">
                                        <p:cTn id="5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 calcmode="lin" valueType="num">
                                      <p:cBhvr additive="base">
                                        <p:cTn id="5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D67B-29E4-4A81-80AA-D7280E632395}"/>
              </a:ext>
            </a:extLst>
          </p:cNvPr>
          <p:cNvSpPr>
            <a:spLocks noGrp="1"/>
          </p:cNvSpPr>
          <p:nvPr>
            <p:ph type="title"/>
          </p:nvPr>
        </p:nvSpPr>
        <p:spPr>
          <a:xfrm>
            <a:off x="685800" y="218141"/>
            <a:ext cx="7772400" cy="609600"/>
          </a:xfrm>
        </p:spPr>
        <p:txBody>
          <a:bodyPr/>
          <a:lstStyle/>
          <a:p>
            <a:r>
              <a:rPr lang="en-US" dirty="0"/>
              <a:t>Quantum Engineering in the US?</a:t>
            </a:r>
          </a:p>
        </p:txBody>
      </p:sp>
      <p:sp>
        <p:nvSpPr>
          <p:cNvPr id="3" name="Content Placeholder 2">
            <a:extLst>
              <a:ext uri="{FF2B5EF4-FFF2-40B4-BE49-F238E27FC236}">
                <a16:creationId xmlns:a16="http://schemas.microsoft.com/office/drawing/2014/main" id="{D8C2924A-3101-4CE1-85A7-69FB9923D6EF}"/>
              </a:ext>
            </a:extLst>
          </p:cNvPr>
          <p:cNvSpPr>
            <a:spLocks noGrp="1"/>
          </p:cNvSpPr>
          <p:nvPr>
            <p:ph idx="1"/>
          </p:nvPr>
        </p:nvSpPr>
        <p:spPr>
          <a:xfrm>
            <a:off x="685800" y="1295400"/>
            <a:ext cx="3007659" cy="5257800"/>
          </a:xfrm>
        </p:spPr>
        <p:txBody>
          <a:bodyPr/>
          <a:lstStyle/>
          <a:p>
            <a:pPr rtl="0" fontAlgn="base"/>
            <a:r>
              <a:rPr lang="en-US" sz="2800" dirty="0">
                <a:solidFill>
                  <a:schemeClr val="tx1"/>
                </a:solidFill>
                <a:effectLst/>
                <a:latin typeface="+mn-lt"/>
                <a:ea typeface="+mn-ea"/>
                <a:cs typeface="+mn-cs"/>
              </a:rPr>
              <a:t>Hosted by OSA:</a:t>
            </a:r>
            <a:r>
              <a:rPr lang="en-US" sz="2800" baseline="0" dirty="0">
                <a:solidFill>
                  <a:schemeClr val="tx1"/>
                </a:solidFill>
                <a:effectLst/>
                <a:latin typeface="+mn-lt"/>
                <a:ea typeface="+mn-ea"/>
                <a:cs typeface="+mn-cs"/>
              </a:rPr>
              <a:t> </a:t>
            </a:r>
            <a:r>
              <a:rPr lang="en-US" sz="2800" dirty="0">
                <a:solidFill>
                  <a:schemeClr val="tx1"/>
                </a:solidFill>
                <a:effectLst/>
                <a:latin typeface="+mn-lt"/>
                <a:ea typeface="+mn-ea"/>
                <a:cs typeface="+mn-cs"/>
              </a:rPr>
              <a:t>tinyurl.com/4q3ek54t</a:t>
            </a:r>
          </a:p>
          <a:p>
            <a:pPr marL="342900" marR="0" lvl="0" indent="-342900" algn="l" defTabSz="914400" rtl="0" eaLnBrk="0" fontAlgn="base" latinLnBrk="0" hangingPunct="0">
              <a:lnSpc>
                <a:spcPct val="100000"/>
              </a:lnSpc>
              <a:spcBef>
                <a:spcPct val="20000"/>
              </a:spcBef>
              <a:spcAft>
                <a:spcPct val="0"/>
              </a:spcAft>
              <a:buClrTx/>
              <a:buSzPct val="70000"/>
              <a:buFontTx/>
              <a:buBlip>
                <a:blip r:embed="rId2"/>
              </a:buBlip>
              <a:tabLst/>
              <a:defRPr/>
            </a:pPr>
            <a:r>
              <a:rPr lang="en-US" sz="2800" dirty="0">
                <a:solidFill>
                  <a:schemeClr val="tx1"/>
                </a:solidFill>
                <a:effectLst/>
                <a:latin typeface="+mn-lt"/>
                <a:ea typeface="+mn-ea"/>
                <a:cs typeface="+mn-cs"/>
              </a:rPr>
              <a:t>Quantum Engineering Education Roadmap </a:t>
            </a:r>
            <a:r>
              <a:rPr lang="en-US" sz="2800" dirty="0">
                <a:solidFill>
                  <a:schemeClr val="tx1"/>
                </a:solidFill>
                <a:effectLst/>
                <a:latin typeface="+mn-lt"/>
                <a:ea typeface="+mn-ea"/>
                <a:cs typeface="+mn-cs"/>
                <a:sym typeface="Wingdings" panose="05000000000000000000" pitchFamily="2" charset="2"/>
              </a:rPr>
              <a:t></a:t>
            </a:r>
            <a:r>
              <a:rPr lang="en-US" sz="2800" dirty="0">
                <a:solidFill>
                  <a:schemeClr val="tx1"/>
                </a:solidFill>
                <a:effectLst/>
                <a:latin typeface="+mn-lt"/>
                <a:ea typeface="+mn-ea"/>
                <a:cs typeface="+mn-cs"/>
              </a:rPr>
              <a:t> IEEE</a:t>
            </a:r>
            <a:r>
              <a:rPr lang="en-US" sz="2800" baseline="0" dirty="0">
                <a:solidFill>
                  <a:schemeClr val="tx1"/>
                </a:solidFill>
                <a:effectLst/>
                <a:latin typeface="+mn-lt"/>
                <a:ea typeface="+mn-ea"/>
                <a:cs typeface="+mn-cs"/>
              </a:rPr>
              <a:t> </a:t>
            </a:r>
            <a:r>
              <a:rPr lang="en-US" sz="2800" dirty="0">
                <a:solidFill>
                  <a:schemeClr val="tx1"/>
                </a:solidFill>
                <a:effectLst/>
                <a:latin typeface="+mn-lt"/>
                <a:ea typeface="+mn-ea"/>
                <a:cs typeface="+mn-cs"/>
              </a:rPr>
              <a:t>Transactions </a:t>
            </a:r>
            <a:r>
              <a:rPr lang="en-US" sz="2800" baseline="0" dirty="0">
                <a:solidFill>
                  <a:schemeClr val="tx1"/>
                </a:solidFill>
                <a:effectLst/>
                <a:latin typeface="+mn-lt"/>
                <a:ea typeface="+mn-ea"/>
                <a:cs typeface="+mn-cs"/>
              </a:rPr>
              <a:t> </a:t>
            </a:r>
            <a:r>
              <a:rPr lang="en-US" sz="2800" dirty="0">
                <a:solidFill>
                  <a:schemeClr val="tx1"/>
                </a:solidFill>
                <a:effectLst/>
                <a:latin typeface="+mn-lt"/>
                <a:ea typeface="+mn-ea"/>
                <a:cs typeface="+mn-cs"/>
              </a:rPr>
              <a:t>on Education</a:t>
            </a:r>
          </a:p>
          <a:p>
            <a:pPr marL="742950" marR="0" lvl="1" indent="-342900" algn="l" defTabSz="914400" rtl="0" eaLnBrk="0" fontAlgn="base" latinLnBrk="0" hangingPunct="0">
              <a:lnSpc>
                <a:spcPct val="100000"/>
              </a:lnSpc>
              <a:spcBef>
                <a:spcPct val="20000"/>
              </a:spcBef>
              <a:spcAft>
                <a:spcPct val="0"/>
              </a:spcAft>
              <a:buClrTx/>
              <a:buSzPct val="70000"/>
              <a:buFontTx/>
              <a:buBlip>
                <a:blip r:embed="rId2"/>
              </a:buBlip>
              <a:tabLst/>
              <a:defRPr/>
            </a:pPr>
            <a:r>
              <a:rPr lang="en-US" sz="2400" dirty="0">
                <a:solidFill>
                  <a:srgbClr val="CC0099"/>
                </a:solidFill>
                <a:effectLst/>
                <a:latin typeface="+mn-lt"/>
                <a:cs typeface="+mn-cs"/>
              </a:rPr>
              <a:t>https://arxiv.org/abs/2108.01311</a:t>
            </a:r>
            <a:endParaRPr lang="en-US" dirty="0">
              <a:effectLst/>
            </a:endParaRPr>
          </a:p>
          <a:p>
            <a:pPr marL="742950" marR="0" lvl="1" indent="-342900" algn="l" defTabSz="914400" rtl="0" eaLnBrk="0" fontAlgn="base" latinLnBrk="0" hangingPunct="0">
              <a:lnSpc>
                <a:spcPct val="100000"/>
              </a:lnSpc>
              <a:spcBef>
                <a:spcPct val="20000"/>
              </a:spcBef>
              <a:spcAft>
                <a:spcPct val="0"/>
              </a:spcAft>
              <a:buClrTx/>
              <a:buSzPct val="70000"/>
              <a:buFontTx/>
              <a:buBlip>
                <a:blip r:embed="rId2"/>
              </a:buBlip>
              <a:tabLst/>
              <a:defRPr/>
            </a:pPr>
            <a:endParaRPr lang="en-US" dirty="0">
              <a:effectLst/>
            </a:endParaRPr>
          </a:p>
          <a:p>
            <a:pPr rtl="0" fontAlgn="base"/>
            <a:endParaRPr lang="en-US" dirty="0">
              <a:effectLst/>
            </a:endParaRPr>
          </a:p>
        </p:txBody>
      </p:sp>
      <p:pic>
        <p:nvPicPr>
          <p:cNvPr id="4" name="Content Placeholder 4" descr="Graphical user interface, text&#10;&#10;Description automatically generated">
            <a:extLst>
              <a:ext uri="{FF2B5EF4-FFF2-40B4-BE49-F238E27FC236}">
                <a16:creationId xmlns:a16="http://schemas.microsoft.com/office/drawing/2014/main" id="{AE08814A-725E-4B8F-910F-4A1C3246D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49260" y="989671"/>
            <a:ext cx="4534617" cy="58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1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254F-7424-4F75-9090-6C4A3C83D951}"/>
              </a:ext>
            </a:extLst>
          </p:cNvPr>
          <p:cNvSpPr>
            <a:spLocks noGrp="1"/>
          </p:cNvSpPr>
          <p:nvPr>
            <p:ph type="title"/>
          </p:nvPr>
        </p:nvSpPr>
        <p:spPr>
          <a:xfrm>
            <a:off x="685800" y="228600"/>
            <a:ext cx="7772400" cy="609600"/>
          </a:xfrm>
        </p:spPr>
        <p:txBody>
          <a:bodyPr/>
          <a:lstStyle/>
          <a:p>
            <a:r>
              <a:rPr lang="en-US" dirty="0"/>
              <a:t>Quantum Engineering</a:t>
            </a:r>
          </a:p>
        </p:txBody>
      </p:sp>
      <p:sp>
        <p:nvSpPr>
          <p:cNvPr id="3" name="Content Placeholder 2">
            <a:extLst>
              <a:ext uri="{FF2B5EF4-FFF2-40B4-BE49-F238E27FC236}">
                <a16:creationId xmlns:a16="http://schemas.microsoft.com/office/drawing/2014/main" id="{5CC19E7C-887B-4992-B0E6-896133616BEF}"/>
              </a:ext>
            </a:extLst>
          </p:cNvPr>
          <p:cNvSpPr>
            <a:spLocks noGrp="1"/>
          </p:cNvSpPr>
          <p:nvPr>
            <p:ph idx="1"/>
          </p:nvPr>
        </p:nvSpPr>
        <p:spPr>
          <a:xfrm>
            <a:off x="564323" y="838200"/>
            <a:ext cx="8332694" cy="5257800"/>
          </a:xfrm>
        </p:spPr>
        <p:txBody>
          <a:bodyPr/>
          <a:lstStyle/>
          <a:p>
            <a:r>
              <a:rPr lang="en-US" dirty="0"/>
              <a:t>The application of engineering methods and principles to quantum information systems and problems</a:t>
            </a:r>
          </a:p>
          <a:p>
            <a:pPr lvl="1"/>
            <a:r>
              <a:rPr lang="en-US" dirty="0"/>
              <a:t>Quantum-aware vs. quantum-proficient engineers</a:t>
            </a:r>
          </a:p>
          <a:p>
            <a:pPr lvl="1"/>
            <a:r>
              <a:rPr lang="en-US" dirty="0"/>
              <a:t>Quantum Information Science and Engineering (QISE)</a:t>
            </a:r>
          </a:p>
        </p:txBody>
      </p:sp>
      <p:pic>
        <p:nvPicPr>
          <p:cNvPr id="5" name="Picture 4">
            <a:extLst>
              <a:ext uri="{FF2B5EF4-FFF2-40B4-BE49-F238E27FC236}">
                <a16:creationId xmlns:a16="http://schemas.microsoft.com/office/drawing/2014/main" id="{FCD71BA7-AE4A-4DFF-89FA-7281E2FC0B6D}"/>
              </a:ext>
            </a:extLst>
          </p:cNvPr>
          <p:cNvPicPr>
            <a:picLocks noChangeAspect="1"/>
          </p:cNvPicPr>
          <p:nvPr/>
        </p:nvPicPr>
        <p:blipFill>
          <a:blip r:embed="rId2"/>
          <a:stretch>
            <a:fillRect/>
          </a:stretch>
        </p:blipFill>
        <p:spPr>
          <a:xfrm>
            <a:off x="1498614" y="2636026"/>
            <a:ext cx="6146772" cy="4221974"/>
          </a:xfrm>
          <a:prstGeom prst="rect">
            <a:avLst/>
          </a:prstGeom>
        </p:spPr>
      </p:pic>
    </p:spTree>
    <p:extLst>
      <p:ext uri="{BB962C8B-B14F-4D97-AF65-F5344CB8AC3E}">
        <p14:creationId xmlns:p14="http://schemas.microsoft.com/office/powerpoint/2010/main" val="29817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64860</TotalTime>
  <Words>2136</Words>
  <Application>Microsoft Office PowerPoint</Application>
  <PresentationFormat>On-screen Show (4:3)</PresentationFormat>
  <Paragraphs>302</Paragraphs>
  <Slides>26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-apple-system</vt:lpstr>
      <vt:lpstr>Wingdings</vt:lpstr>
      <vt:lpstr>Times New Roman</vt:lpstr>
      <vt:lpstr>Modèle par défaut</vt:lpstr>
      <vt:lpstr>Building a Quantum Engineering Undergraduate Program</vt:lpstr>
      <vt:lpstr>Outline: Building a Quantum Engineering Undergraduate Program</vt:lpstr>
      <vt:lpstr>Carr Group at the Colorado School of Mines:  Quantum Engineering, Physics, Applied Mathematics  Complexity Science</vt:lpstr>
      <vt:lpstr>Quantum Information Technology</vt:lpstr>
      <vt:lpstr>Where do Engineers fit in? Recall:</vt:lpstr>
      <vt:lpstr>Where do Quantum Engineers fit in?</vt:lpstr>
      <vt:lpstr>Quantum Engineering at Mines</vt:lpstr>
      <vt:lpstr>Quantum Engineering in the US?</vt:lpstr>
      <vt:lpstr>Quantum Engineering</vt:lpstr>
      <vt:lpstr>Quantum Educational Gap</vt:lpstr>
      <vt:lpstr>Creating the Quantum Aware Engineer</vt:lpstr>
      <vt:lpstr>First Quantum Course for STEM students</vt:lpstr>
      <vt:lpstr>Quantum 101</vt:lpstr>
      <vt:lpstr>Creating the quantum proficient engineer</vt:lpstr>
      <vt:lpstr>Quantum Engineering Minor</vt:lpstr>
      <vt:lpstr>Case 1: QE Minor  at Colorado School of Mines</vt:lpstr>
      <vt:lpstr>Case 2: QE Minor  at University of Colorado Boulder</vt:lpstr>
      <vt:lpstr>Case 3: QE Minor at Virginia Tech</vt:lpstr>
      <vt:lpstr>Quantum engineering track within engineering majors</vt:lpstr>
      <vt:lpstr>Diversity Opportunity</vt:lpstr>
      <vt:lpstr>Diversity Recommendations</vt:lpstr>
      <vt:lpstr>Hands-on training on quantum hardware</vt:lpstr>
      <vt:lpstr>Present Key Areas of Technology (rapidly evolving)</vt:lpstr>
      <vt:lpstr>Key technologies already available in engineering programs and industry</vt:lpstr>
      <vt:lpstr>Summary and Key Recommendations for a quantum engineering roadmap</vt:lpstr>
      <vt:lpstr>9 Key Concepts for QIS  https://qis-learners.research.illinois.edu/</vt:lpstr>
    </vt:vector>
  </TitlesOfParts>
  <Company>Ecole normale superieure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Wow!</dc:title>
  <dc:creator>Me</dc:creator>
  <cp:lastModifiedBy>Lincoln Carr</cp:lastModifiedBy>
  <cp:revision>1692</cp:revision>
  <cp:lastPrinted>2014-03-12T12:39:33Z</cp:lastPrinted>
  <dcterms:created xsi:type="dcterms:W3CDTF">2003-05-12T13:10:52Z</dcterms:created>
  <dcterms:modified xsi:type="dcterms:W3CDTF">2021-09-03T16:06:38Z</dcterms:modified>
</cp:coreProperties>
</file>